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259" r:id="rId4"/>
    <p:sldId id="260" r:id="rId5"/>
    <p:sldId id="261" r:id="rId6"/>
    <p:sldId id="262" r:id="rId7"/>
    <p:sldId id="299" r:id="rId8"/>
    <p:sldId id="294" r:id="rId9"/>
    <p:sldId id="267" r:id="rId10"/>
    <p:sldId id="295" r:id="rId11"/>
    <p:sldId id="300" r:id="rId12"/>
    <p:sldId id="268" r:id="rId13"/>
    <p:sldId id="296" r:id="rId14"/>
    <p:sldId id="269" r:id="rId15"/>
    <p:sldId id="301" r:id="rId16"/>
    <p:sldId id="302" r:id="rId17"/>
    <p:sldId id="297" r:id="rId18"/>
    <p:sldId id="283" r:id="rId19"/>
    <p:sldId id="298" r:id="rId20"/>
    <p:sldId id="303" r:id="rId21"/>
    <p:sldId id="287" r:id="rId22"/>
  </p:sldIdLst>
  <p:sldSz cx="12192000" cy="6858000"/>
  <p:notesSz cx="6858000" cy="9144000"/>
  <p:embeddedFontLst>
    <p:embeddedFont>
      <p:font typeface="Microsoft YaHei Light" panose="020B0502040204020203" pitchFamily="34" charset="-122"/>
      <p:regular r:id="rId24"/>
    </p:embeddedFont>
    <p:embeddedFont>
      <p:font typeface="等线 Light" panose="02010600030101010101" pitchFamily="2" charset="-122"/>
      <p:regular r:id="rId25"/>
    </p:embeddedFont>
    <p:embeddedFont>
      <p:font typeface="方正兰亭黑简体" panose="02010600030101010101" charset="-122"/>
      <p:regular r:id="rId26"/>
    </p:embeddedFont>
    <p:embeddedFont>
      <p:font typeface="方正兰亭中黑_GBK" panose="02010600030101010101" charset="-122"/>
      <p:regular r:id="rId27"/>
    </p:embeddedFont>
    <p:embeddedFont>
      <p:font typeface="方正兰亭细黑_GBK" panose="02010600030101010101" charset="-122"/>
      <p:regular r:id="rId28"/>
    </p:embeddedFont>
    <p:embeddedFont>
      <p:font typeface="DINCond-Black" charset="0"/>
      <p:regular r:id="rId29"/>
    </p:embeddedFont>
    <p:embeddedFont>
      <p:font typeface="微软雅黑" panose="020B0503020204020204" pitchFamily="34" charset="-122"/>
      <p:regular r:id="rId30"/>
      <p:bold r:id="rId31"/>
    </p:embeddedFont>
    <p:embeddedFont>
      <p:font typeface="等线" panose="02010600030101010101" pitchFamily="2" charset="-122"/>
      <p:regular r:id="rId32"/>
      <p:bold r:id="rId33"/>
    </p:embeddedFont>
    <p:embeddedFont>
      <p:font typeface="微软雅黑 Light" panose="020B0502040204020203" pitchFamily="34" charset="-122"/>
      <p:regular r:id="rId34"/>
    </p:embeddedFont>
    <p:embeddedFont>
      <p:font typeface="幼圆" panose="02010509060101010101" pitchFamily="49" charset="-122"/>
      <p:regular r:id="rId35"/>
    </p:embeddedFont>
    <p:embeddedFont>
      <p:font typeface="DINCond-Medium" charset="0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96" y="4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023824871897414"/>
          <c:y val="7.9133014837581894E-2"/>
          <c:w val="0.61391132344161203"/>
          <c:h val="0.9208669851624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bg1"/>
            </a:solidFill>
            <a:ln w="3175"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ECA-462D-9D3E-E3C49ED1E09A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ECA-462D-9D3E-E3C49ED1E09A}"/>
              </c:ext>
            </c:extLst>
          </c:dPt>
          <c:dPt>
            <c:idx val="2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ECA-462D-9D3E-E3C49ED1E09A}"/>
              </c:ext>
            </c:extLst>
          </c:dPt>
          <c:dPt>
            <c:idx val="3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ECA-462D-9D3E-E3C49ED1E09A}"/>
              </c:ext>
            </c:extLst>
          </c:dPt>
          <c:dPt>
            <c:idx val="4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ECA-462D-9D3E-E3C49ED1E09A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ECA-462D-9D3E-E3C49ED1E09A}"/>
              </c:ext>
            </c:extLst>
          </c:dPt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Sheet1!$B$2:$B$7</c:f>
              <c:numCache>
                <c:formatCode>0.00%</c:formatCode>
                <c:ptCount val="6"/>
                <c:pt idx="0">
                  <c:v>0.16666666699999999</c:v>
                </c:pt>
                <c:pt idx="1">
                  <c:v>0.16666666699999999</c:v>
                </c:pt>
                <c:pt idx="2">
                  <c:v>0.16666666699999999</c:v>
                </c:pt>
                <c:pt idx="3">
                  <c:v>0.16666666699999999</c:v>
                </c:pt>
                <c:pt idx="4">
                  <c:v>0.16666666699999999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CA-462D-9D3E-E3C49ED1E0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eg>
</file>

<file path=ppt/media/image2.jpg>
</file>

<file path=ppt/media/image3.jp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9683C-6CDA-4D0A-B134-D0CF4EC3926D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90F21-4EA9-4749-B3FF-E64F7896F8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1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947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97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6377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688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346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1252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7174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30166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2511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3201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954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3058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70656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053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307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6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315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83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8112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598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6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58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5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58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43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66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35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27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63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5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32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87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732BB-E087-4A17-AFDE-850282AD8D7F}" type="datetimeFigureOut">
              <a:rPr lang="zh-CN" altLang="en-US" smtClean="0"/>
              <a:t>2019/3/16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773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jp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567437" y="2630225"/>
            <a:ext cx="70571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ZUCC Lazy Bone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57839" y="3754340"/>
            <a:ext cx="5276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城院学生服务集合体工具软件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9E87246-6F40-44EA-9965-C36586B95EAC}"/>
              </a:ext>
            </a:extLst>
          </p:cNvPr>
          <p:cNvSpPr/>
          <p:nvPr/>
        </p:nvSpPr>
        <p:spPr>
          <a:xfrm>
            <a:off x="4345606" y="5728745"/>
            <a:ext cx="350078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—G11	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7B78FF1-2211-4159-80B0-CED065129DC5}"/>
              </a:ext>
            </a:extLst>
          </p:cNvPr>
          <p:cNvSpPr txBox="1"/>
          <p:nvPr/>
        </p:nvSpPr>
        <p:spPr>
          <a:xfrm>
            <a:off x="4561838" y="4338386"/>
            <a:ext cx="306832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黄寅佐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31701314</a:t>
            </a: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邓国灏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31701347</a:t>
            </a: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李帝江 </a:t>
            </a:r>
            <a:r>
              <a:rPr lang="en-US" altLang="zh-CN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31701248</a:t>
            </a:r>
          </a:p>
        </p:txBody>
      </p:sp>
    </p:spTree>
    <p:extLst>
      <p:ext uri="{BB962C8B-B14F-4D97-AF65-F5344CB8AC3E}">
        <p14:creationId xmlns:p14="http://schemas.microsoft.com/office/powerpoint/2010/main" val="263079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03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01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57683" y="833877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931143" y="2648121"/>
            <a:ext cx="3342410" cy="2224982"/>
            <a:chOff x="1699490" y="2495721"/>
            <a:chExt cx="3342410" cy="2224982"/>
          </a:xfrm>
          <a:solidFill>
            <a:schemeClr val="bg1"/>
          </a:solidFill>
        </p:grpSpPr>
        <p:sp>
          <p:nvSpPr>
            <p:cNvPr id="46" name="Freeform 62"/>
            <p:cNvSpPr>
              <a:spLocks/>
            </p:cNvSpPr>
            <p:nvPr/>
          </p:nvSpPr>
          <p:spPr bwMode="auto">
            <a:xfrm>
              <a:off x="1976377" y="2495721"/>
              <a:ext cx="2788641" cy="1740428"/>
            </a:xfrm>
            <a:custGeom>
              <a:avLst/>
              <a:gdLst>
                <a:gd name="T0" fmla="*/ 7 w 150"/>
                <a:gd name="T1" fmla="*/ 0 h 94"/>
                <a:gd name="T2" fmla="*/ 0 w 150"/>
                <a:gd name="T3" fmla="*/ 8 h 94"/>
                <a:gd name="T4" fmla="*/ 0 w 150"/>
                <a:gd name="T5" fmla="*/ 94 h 94"/>
                <a:gd name="T6" fmla="*/ 11 w 150"/>
                <a:gd name="T7" fmla="*/ 94 h 94"/>
                <a:gd name="T8" fmla="*/ 11 w 150"/>
                <a:gd name="T9" fmla="*/ 12 h 94"/>
                <a:gd name="T10" fmla="*/ 139 w 150"/>
                <a:gd name="T11" fmla="*/ 12 h 94"/>
                <a:gd name="T12" fmla="*/ 139 w 150"/>
                <a:gd name="T13" fmla="*/ 94 h 94"/>
                <a:gd name="T14" fmla="*/ 150 w 150"/>
                <a:gd name="T15" fmla="*/ 94 h 94"/>
                <a:gd name="T16" fmla="*/ 150 w 150"/>
                <a:gd name="T17" fmla="*/ 8 h 94"/>
                <a:gd name="T18" fmla="*/ 142 w 150"/>
                <a:gd name="T19" fmla="*/ 0 h 94"/>
                <a:gd name="T20" fmla="*/ 7 w 150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94">
                  <a:moveTo>
                    <a:pt x="7" y="0"/>
                  </a:moveTo>
                  <a:cubicBezTo>
                    <a:pt x="3" y="0"/>
                    <a:pt x="0" y="3"/>
                    <a:pt x="0" y="8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9" y="12"/>
                    <a:pt x="139" y="12"/>
                    <a:pt x="139" y="12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0" y="4"/>
                    <a:pt x="147" y="0"/>
                    <a:pt x="142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63"/>
            <p:cNvSpPr>
              <a:spLocks noEditPoints="1"/>
            </p:cNvSpPr>
            <p:nvPr/>
          </p:nvSpPr>
          <p:spPr bwMode="auto">
            <a:xfrm>
              <a:off x="1699490" y="4315259"/>
              <a:ext cx="3342410" cy="405444"/>
            </a:xfrm>
            <a:custGeom>
              <a:avLst/>
              <a:gdLst>
                <a:gd name="T0" fmla="*/ 10 w 180"/>
                <a:gd name="T1" fmla="*/ 0 h 22"/>
                <a:gd name="T2" fmla="*/ 0 w 180"/>
                <a:gd name="T3" fmla="*/ 10 h 22"/>
                <a:gd name="T4" fmla="*/ 0 w 180"/>
                <a:gd name="T5" fmla="*/ 13 h 22"/>
                <a:gd name="T6" fmla="*/ 10 w 180"/>
                <a:gd name="T7" fmla="*/ 22 h 22"/>
                <a:gd name="T8" fmla="*/ 170 w 180"/>
                <a:gd name="T9" fmla="*/ 22 h 22"/>
                <a:gd name="T10" fmla="*/ 180 w 180"/>
                <a:gd name="T11" fmla="*/ 13 h 22"/>
                <a:gd name="T12" fmla="*/ 180 w 180"/>
                <a:gd name="T13" fmla="*/ 10 h 22"/>
                <a:gd name="T14" fmla="*/ 170 w 180"/>
                <a:gd name="T15" fmla="*/ 0 h 22"/>
                <a:gd name="T16" fmla="*/ 10 w 180"/>
                <a:gd name="T17" fmla="*/ 0 h 22"/>
                <a:gd name="T18" fmla="*/ 79 w 180"/>
                <a:gd name="T19" fmla="*/ 8 h 22"/>
                <a:gd name="T20" fmla="*/ 79 w 180"/>
                <a:gd name="T21" fmla="*/ 8 h 22"/>
                <a:gd name="T22" fmla="*/ 100 w 180"/>
                <a:gd name="T23" fmla="*/ 8 h 22"/>
                <a:gd name="T24" fmla="*/ 104 w 180"/>
                <a:gd name="T25" fmla="*/ 12 h 22"/>
                <a:gd name="T26" fmla="*/ 100 w 180"/>
                <a:gd name="T27" fmla="*/ 15 h 22"/>
                <a:gd name="T28" fmla="*/ 79 w 180"/>
                <a:gd name="T29" fmla="*/ 15 h 22"/>
                <a:gd name="T30" fmla="*/ 76 w 180"/>
                <a:gd name="T31" fmla="*/ 12 h 22"/>
                <a:gd name="T32" fmla="*/ 79 w 180"/>
                <a:gd name="T33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0" h="22">
                  <a:moveTo>
                    <a:pt x="10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8"/>
                    <a:pt x="4" y="22"/>
                    <a:pt x="10" y="22"/>
                  </a:cubicBezTo>
                  <a:cubicBezTo>
                    <a:pt x="170" y="22"/>
                    <a:pt x="170" y="22"/>
                    <a:pt x="170" y="22"/>
                  </a:cubicBezTo>
                  <a:cubicBezTo>
                    <a:pt x="175" y="22"/>
                    <a:pt x="180" y="18"/>
                    <a:pt x="180" y="13"/>
                  </a:cubicBezTo>
                  <a:cubicBezTo>
                    <a:pt x="180" y="10"/>
                    <a:pt x="180" y="10"/>
                    <a:pt x="180" y="10"/>
                  </a:cubicBezTo>
                  <a:cubicBezTo>
                    <a:pt x="180" y="5"/>
                    <a:pt x="175" y="0"/>
                    <a:pt x="170" y="0"/>
                  </a:cubicBezTo>
                  <a:lnTo>
                    <a:pt x="10" y="0"/>
                  </a:lnTo>
                  <a:close/>
                  <a:moveTo>
                    <a:pt x="79" y="8"/>
                  </a:moveTo>
                  <a:cubicBezTo>
                    <a:pt x="79" y="8"/>
                    <a:pt x="79" y="8"/>
                    <a:pt x="79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2" y="8"/>
                    <a:pt x="104" y="10"/>
                    <a:pt x="104" y="12"/>
                  </a:cubicBezTo>
                  <a:cubicBezTo>
                    <a:pt x="104" y="14"/>
                    <a:pt x="102" y="15"/>
                    <a:pt x="10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77" y="15"/>
                    <a:pt x="76" y="14"/>
                    <a:pt x="76" y="12"/>
                  </a:cubicBezTo>
                  <a:cubicBezTo>
                    <a:pt x="76" y="10"/>
                    <a:pt x="77" y="8"/>
                    <a:pt x="7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64"/>
            <p:cNvSpPr>
              <a:spLocks/>
            </p:cNvSpPr>
            <p:nvPr/>
          </p:nvSpPr>
          <p:spPr bwMode="auto">
            <a:xfrm>
              <a:off x="2421373" y="3019832"/>
              <a:ext cx="1038328" cy="1018549"/>
            </a:xfrm>
            <a:custGeom>
              <a:avLst/>
              <a:gdLst>
                <a:gd name="T0" fmla="*/ 2 w 56"/>
                <a:gd name="T1" fmla="*/ 18 h 55"/>
                <a:gd name="T2" fmla="*/ 1 w 56"/>
                <a:gd name="T3" fmla="*/ 30 h 55"/>
                <a:gd name="T4" fmla="*/ 31 w 56"/>
                <a:gd name="T5" fmla="*/ 53 h 55"/>
                <a:gd name="T6" fmla="*/ 54 w 56"/>
                <a:gd name="T7" fmla="*/ 23 h 55"/>
                <a:gd name="T8" fmla="*/ 29 w 56"/>
                <a:gd name="T9" fmla="*/ 0 h 55"/>
                <a:gd name="T10" fmla="*/ 28 w 56"/>
                <a:gd name="T11" fmla="*/ 26 h 55"/>
                <a:gd name="T12" fmla="*/ 2 w 56"/>
                <a:gd name="T13" fmla="*/ 1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5">
                  <a:moveTo>
                    <a:pt x="2" y="18"/>
                  </a:moveTo>
                  <a:cubicBezTo>
                    <a:pt x="1" y="22"/>
                    <a:pt x="0" y="26"/>
                    <a:pt x="1" y="30"/>
                  </a:cubicBezTo>
                  <a:cubicBezTo>
                    <a:pt x="3" y="45"/>
                    <a:pt x="16" y="55"/>
                    <a:pt x="31" y="53"/>
                  </a:cubicBezTo>
                  <a:cubicBezTo>
                    <a:pt x="46" y="51"/>
                    <a:pt x="56" y="38"/>
                    <a:pt x="54" y="23"/>
                  </a:cubicBezTo>
                  <a:cubicBezTo>
                    <a:pt x="53" y="10"/>
                    <a:pt x="42" y="1"/>
                    <a:pt x="29" y="0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" y="18"/>
                    <a:pt x="2" y="18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65"/>
            <p:cNvSpPr>
              <a:spLocks/>
            </p:cNvSpPr>
            <p:nvPr/>
          </p:nvSpPr>
          <p:spPr bwMode="auto">
            <a:xfrm>
              <a:off x="2381821" y="2881386"/>
              <a:ext cx="484554" cy="504332"/>
            </a:xfrm>
            <a:custGeom>
              <a:avLst/>
              <a:gdLst>
                <a:gd name="T0" fmla="*/ 0 w 26"/>
                <a:gd name="T1" fmla="*/ 18 h 27"/>
                <a:gd name="T2" fmla="*/ 26 w 26"/>
                <a:gd name="T3" fmla="*/ 27 h 27"/>
                <a:gd name="T4" fmla="*/ 26 w 26"/>
                <a:gd name="T5" fmla="*/ 1 h 27"/>
                <a:gd name="T6" fmla="*/ 22 w 26"/>
                <a:gd name="T7" fmla="*/ 0 h 27"/>
                <a:gd name="T8" fmla="*/ 0 w 26"/>
                <a:gd name="T9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0" y="18"/>
                  </a:moveTo>
                  <a:cubicBezTo>
                    <a:pt x="26" y="27"/>
                    <a:pt x="26" y="27"/>
                    <a:pt x="26" y="27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11" y="2"/>
                    <a:pt x="3" y="9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66"/>
            <p:cNvSpPr>
              <a:spLocks noEditPoints="1"/>
            </p:cNvSpPr>
            <p:nvPr/>
          </p:nvSpPr>
          <p:spPr bwMode="auto">
            <a:xfrm>
              <a:off x="3558585" y="3089048"/>
              <a:ext cx="702110" cy="721884"/>
            </a:xfrm>
            <a:custGeom>
              <a:avLst/>
              <a:gdLst>
                <a:gd name="T0" fmla="*/ 0 w 71"/>
                <a:gd name="T1" fmla="*/ 0 h 73"/>
                <a:gd name="T2" fmla="*/ 0 w 71"/>
                <a:gd name="T3" fmla="*/ 9 h 73"/>
                <a:gd name="T4" fmla="*/ 50 w 71"/>
                <a:gd name="T5" fmla="*/ 9 h 73"/>
                <a:gd name="T6" fmla="*/ 50 w 71"/>
                <a:gd name="T7" fmla="*/ 0 h 73"/>
                <a:gd name="T8" fmla="*/ 0 w 71"/>
                <a:gd name="T9" fmla="*/ 0 h 73"/>
                <a:gd name="T10" fmla="*/ 0 w 71"/>
                <a:gd name="T11" fmla="*/ 21 h 73"/>
                <a:gd name="T12" fmla="*/ 0 w 71"/>
                <a:gd name="T13" fmla="*/ 30 h 73"/>
                <a:gd name="T14" fmla="*/ 71 w 71"/>
                <a:gd name="T15" fmla="*/ 30 h 73"/>
                <a:gd name="T16" fmla="*/ 71 w 71"/>
                <a:gd name="T17" fmla="*/ 21 h 73"/>
                <a:gd name="T18" fmla="*/ 0 w 71"/>
                <a:gd name="T19" fmla="*/ 21 h 73"/>
                <a:gd name="T20" fmla="*/ 0 w 71"/>
                <a:gd name="T21" fmla="*/ 43 h 73"/>
                <a:gd name="T22" fmla="*/ 0 w 71"/>
                <a:gd name="T23" fmla="*/ 53 h 73"/>
                <a:gd name="T24" fmla="*/ 58 w 71"/>
                <a:gd name="T25" fmla="*/ 53 h 73"/>
                <a:gd name="T26" fmla="*/ 58 w 71"/>
                <a:gd name="T27" fmla="*/ 43 h 73"/>
                <a:gd name="T28" fmla="*/ 0 w 71"/>
                <a:gd name="T29" fmla="*/ 43 h 73"/>
                <a:gd name="T30" fmla="*/ 0 w 71"/>
                <a:gd name="T31" fmla="*/ 64 h 73"/>
                <a:gd name="T32" fmla="*/ 0 w 71"/>
                <a:gd name="T33" fmla="*/ 73 h 73"/>
                <a:gd name="T34" fmla="*/ 71 w 71"/>
                <a:gd name="T35" fmla="*/ 73 h 73"/>
                <a:gd name="T36" fmla="*/ 71 w 71"/>
                <a:gd name="T37" fmla="*/ 64 h 73"/>
                <a:gd name="T38" fmla="*/ 0 w 71"/>
                <a:gd name="T39" fmla="*/ 6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73">
                  <a:moveTo>
                    <a:pt x="0" y="0"/>
                  </a:moveTo>
                  <a:lnTo>
                    <a:pt x="0" y="9"/>
                  </a:lnTo>
                  <a:lnTo>
                    <a:pt x="50" y="9"/>
                  </a:lnTo>
                  <a:lnTo>
                    <a:pt x="50" y="0"/>
                  </a:lnTo>
                  <a:lnTo>
                    <a:pt x="0" y="0"/>
                  </a:lnTo>
                  <a:close/>
                  <a:moveTo>
                    <a:pt x="0" y="21"/>
                  </a:moveTo>
                  <a:lnTo>
                    <a:pt x="0" y="30"/>
                  </a:lnTo>
                  <a:lnTo>
                    <a:pt x="71" y="30"/>
                  </a:lnTo>
                  <a:lnTo>
                    <a:pt x="71" y="21"/>
                  </a:lnTo>
                  <a:lnTo>
                    <a:pt x="0" y="21"/>
                  </a:lnTo>
                  <a:close/>
                  <a:moveTo>
                    <a:pt x="0" y="43"/>
                  </a:moveTo>
                  <a:lnTo>
                    <a:pt x="0" y="53"/>
                  </a:lnTo>
                  <a:lnTo>
                    <a:pt x="58" y="53"/>
                  </a:lnTo>
                  <a:lnTo>
                    <a:pt x="58" y="43"/>
                  </a:lnTo>
                  <a:lnTo>
                    <a:pt x="0" y="43"/>
                  </a:lnTo>
                  <a:close/>
                  <a:moveTo>
                    <a:pt x="0" y="64"/>
                  </a:moveTo>
                  <a:lnTo>
                    <a:pt x="0" y="73"/>
                  </a:lnTo>
                  <a:lnTo>
                    <a:pt x="71" y="73"/>
                  </a:lnTo>
                  <a:lnTo>
                    <a:pt x="71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224230" y="1417311"/>
            <a:ext cx="5123479" cy="902982"/>
            <a:chOff x="5985391" y="2495873"/>
            <a:chExt cx="5123479" cy="902982"/>
          </a:xfrm>
        </p:grpSpPr>
        <p:sp>
          <p:nvSpPr>
            <p:cNvPr id="56" name="矩形 55"/>
            <p:cNvSpPr/>
            <p:nvPr/>
          </p:nvSpPr>
          <p:spPr>
            <a:xfrm>
              <a:off x="5985391" y="2495873"/>
              <a:ext cx="1831254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 smtClean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功能需求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985391" y="2946423"/>
              <a:ext cx="5123479" cy="4524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endParaRPr kumimoji="0" lang="zh-CN" altLang="en-US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224229" y="2777335"/>
            <a:ext cx="5123479" cy="1263080"/>
            <a:chOff x="5985391" y="3502835"/>
            <a:chExt cx="5123479" cy="1263080"/>
          </a:xfrm>
        </p:grpSpPr>
        <p:sp>
          <p:nvSpPr>
            <p:cNvPr id="88" name="矩形 87"/>
            <p:cNvSpPr/>
            <p:nvPr/>
          </p:nvSpPr>
          <p:spPr>
            <a:xfrm>
              <a:off x="5985391" y="3502835"/>
              <a:ext cx="1831254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性能需求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5985391" y="3953385"/>
              <a:ext cx="5123479" cy="81253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买卖服务双方信息对双方以外的人保密；</a:t>
              </a:r>
            </a:p>
            <a:p>
              <a:pPr lvl="0">
                <a:lnSpc>
                  <a:spcPct val="130000"/>
                </a:lnSpc>
              </a:pPr>
              <a:r>
                <a:rPr lang="zh-CN" altLang="en-US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信息</a:t>
              </a:r>
              <a:r>
                <a:rPr lang="zh-CN" altLang="en-US" b="1" dirty="0" smtClean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发布后在短时间内</a:t>
              </a:r>
              <a:r>
                <a:rPr lang="zh-CN" altLang="en-US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更新，并实时更新状态。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224229" y="4046439"/>
            <a:ext cx="5123480" cy="902982"/>
            <a:chOff x="5985390" y="4509797"/>
            <a:chExt cx="5123480" cy="902982"/>
          </a:xfrm>
        </p:grpSpPr>
        <p:sp>
          <p:nvSpPr>
            <p:cNvPr id="112" name="矩形 111"/>
            <p:cNvSpPr/>
            <p:nvPr/>
          </p:nvSpPr>
          <p:spPr>
            <a:xfrm>
              <a:off x="5985390" y="4509797"/>
              <a:ext cx="4176571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可靠性和可用性需求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5985391" y="4960347"/>
              <a:ext cx="5123479" cy="4524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该小程序能</a:t>
              </a:r>
              <a:r>
                <a:rPr lang="zh-CN" altLang="en-US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在任意一</a:t>
              </a:r>
              <a:r>
                <a:rPr lang="zh-CN" altLang="en-US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台安装了微信的手机</a:t>
              </a:r>
              <a:r>
                <a:rPr lang="zh-CN" altLang="en-US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上使用。</a:t>
              </a:r>
              <a:endParaRPr kumimoji="0" lang="zh-CN" altLang="en-US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132" name="Freeform 7"/>
          <p:cNvSpPr>
            <a:spLocks/>
          </p:cNvSpPr>
          <p:nvPr/>
        </p:nvSpPr>
        <p:spPr bwMode="auto">
          <a:xfrm>
            <a:off x="1608510" y="1613482"/>
            <a:ext cx="463251" cy="411779"/>
          </a:xfrm>
          <a:custGeom>
            <a:avLst/>
            <a:gdLst>
              <a:gd name="T0" fmla="*/ 30 w 86"/>
              <a:gd name="T1" fmla="*/ 0 h 77"/>
              <a:gd name="T2" fmla="*/ 34 w 86"/>
              <a:gd name="T3" fmla="*/ 28 h 77"/>
              <a:gd name="T4" fmla="*/ 8 w 86"/>
              <a:gd name="T5" fmla="*/ 28 h 77"/>
              <a:gd name="T6" fmla="*/ 7 w 86"/>
              <a:gd name="T7" fmla="*/ 28 h 77"/>
              <a:gd name="T8" fmla="*/ 0 w 86"/>
              <a:gd name="T9" fmla="*/ 35 h 77"/>
              <a:gd name="T10" fmla="*/ 0 w 86"/>
              <a:gd name="T11" fmla="*/ 35 h 77"/>
              <a:gd name="T12" fmla="*/ 4 w 86"/>
              <a:gd name="T13" fmla="*/ 41 h 77"/>
              <a:gd name="T14" fmla="*/ 1 w 86"/>
              <a:gd name="T15" fmla="*/ 47 h 77"/>
              <a:gd name="T16" fmla="*/ 1 w 86"/>
              <a:gd name="T17" fmla="*/ 47 h 77"/>
              <a:gd name="T18" fmla="*/ 6 w 86"/>
              <a:gd name="T19" fmla="*/ 54 h 77"/>
              <a:gd name="T20" fmla="*/ 4 w 86"/>
              <a:gd name="T21" fmla="*/ 58 h 77"/>
              <a:gd name="T22" fmla="*/ 4 w 86"/>
              <a:gd name="T23" fmla="*/ 58 h 77"/>
              <a:gd name="T24" fmla="*/ 11 w 86"/>
              <a:gd name="T25" fmla="*/ 65 h 77"/>
              <a:gd name="T26" fmla="*/ 11 w 86"/>
              <a:gd name="T27" fmla="*/ 65 h 77"/>
              <a:gd name="T28" fmla="*/ 9 w 86"/>
              <a:gd name="T29" fmla="*/ 70 h 77"/>
              <a:gd name="T30" fmla="*/ 9 w 86"/>
              <a:gd name="T31" fmla="*/ 70 h 77"/>
              <a:gd name="T32" fmla="*/ 16 w 86"/>
              <a:gd name="T33" fmla="*/ 77 h 77"/>
              <a:gd name="T34" fmla="*/ 29 w 86"/>
              <a:gd name="T35" fmla="*/ 77 h 77"/>
              <a:gd name="T36" fmla="*/ 46 w 86"/>
              <a:gd name="T37" fmla="*/ 77 h 77"/>
              <a:gd name="T38" fmla="*/ 46 w 86"/>
              <a:gd name="T39" fmla="*/ 77 h 77"/>
              <a:gd name="T40" fmla="*/ 52 w 86"/>
              <a:gd name="T41" fmla="*/ 71 h 77"/>
              <a:gd name="T42" fmla="*/ 67 w 86"/>
              <a:gd name="T43" fmla="*/ 69 h 77"/>
              <a:gd name="T44" fmla="*/ 67 w 86"/>
              <a:gd name="T45" fmla="*/ 77 h 77"/>
              <a:gd name="T46" fmla="*/ 86 w 86"/>
              <a:gd name="T47" fmla="*/ 77 h 77"/>
              <a:gd name="T48" fmla="*/ 86 w 86"/>
              <a:gd name="T49" fmla="*/ 25 h 77"/>
              <a:gd name="T50" fmla="*/ 67 w 86"/>
              <a:gd name="T51" fmla="*/ 25 h 77"/>
              <a:gd name="T52" fmla="*/ 67 w 86"/>
              <a:gd name="T53" fmla="*/ 31 h 77"/>
              <a:gd name="T54" fmla="*/ 62 w 86"/>
              <a:gd name="T55" fmla="*/ 31 h 77"/>
              <a:gd name="T56" fmla="*/ 30 w 86"/>
              <a:gd name="T57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6" h="77">
                <a:moveTo>
                  <a:pt x="30" y="0"/>
                </a:moveTo>
                <a:cubicBezTo>
                  <a:pt x="2" y="7"/>
                  <a:pt x="34" y="28"/>
                  <a:pt x="34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3" y="28"/>
                  <a:pt x="0" y="31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8"/>
                  <a:pt x="2" y="40"/>
                  <a:pt x="4" y="41"/>
                </a:cubicBezTo>
                <a:cubicBezTo>
                  <a:pt x="2" y="42"/>
                  <a:pt x="1" y="45"/>
                  <a:pt x="1" y="47"/>
                </a:cubicBezTo>
                <a:cubicBezTo>
                  <a:pt x="1" y="47"/>
                  <a:pt x="1" y="47"/>
                  <a:pt x="1" y="47"/>
                </a:cubicBezTo>
                <a:cubicBezTo>
                  <a:pt x="1" y="50"/>
                  <a:pt x="3" y="53"/>
                  <a:pt x="6" y="54"/>
                </a:cubicBezTo>
                <a:cubicBezTo>
                  <a:pt x="5" y="55"/>
                  <a:pt x="4" y="56"/>
                  <a:pt x="4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4" y="62"/>
                  <a:pt x="7" y="65"/>
                  <a:pt x="11" y="65"/>
                </a:cubicBezTo>
                <a:cubicBezTo>
                  <a:pt x="11" y="65"/>
                  <a:pt x="11" y="65"/>
                  <a:pt x="11" y="65"/>
                </a:cubicBezTo>
                <a:cubicBezTo>
                  <a:pt x="10" y="66"/>
                  <a:pt x="9" y="68"/>
                  <a:pt x="9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9" y="73"/>
                  <a:pt x="12" y="77"/>
                  <a:pt x="16" y="77"/>
                </a:cubicBezTo>
                <a:cubicBezTo>
                  <a:pt x="29" y="77"/>
                  <a:pt x="29" y="77"/>
                  <a:pt x="29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52" y="71"/>
                  <a:pt x="52" y="71"/>
                  <a:pt x="52" y="71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77"/>
                  <a:pt x="67" y="77"/>
                  <a:pt x="67" y="77"/>
                </a:cubicBezTo>
                <a:cubicBezTo>
                  <a:pt x="86" y="77"/>
                  <a:pt x="86" y="77"/>
                  <a:pt x="86" y="77"/>
                </a:cubicBezTo>
                <a:cubicBezTo>
                  <a:pt x="86" y="25"/>
                  <a:pt x="86" y="25"/>
                  <a:pt x="86" y="25"/>
                </a:cubicBezTo>
                <a:cubicBezTo>
                  <a:pt x="67" y="25"/>
                  <a:pt x="67" y="25"/>
                  <a:pt x="67" y="25"/>
                </a:cubicBezTo>
                <a:cubicBezTo>
                  <a:pt x="67" y="31"/>
                  <a:pt x="67" y="31"/>
                  <a:pt x="67" y="31"/>
                </a:cubicBezTo>
                <a:cubicBezTo>
                  <a:pt x="62" y="31"/>
                  <a:pt x="62" y="31"/>
                  <a:pt x="62" y="31"/>
                </a:cubicBezTo>
                <a:cubicBezTo>
                  <a:pt x="58" y="15"/>
                  <a:pt x="33" y="17"/>
                  <a:pt x="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20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1608509" y="2925557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143" name="Freeform 172"/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173"/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1647514" y="4218472"/>
            <a:ext cx="455209" cy="464722"/>
            <a:chOff x="3723479" y="3203434"/>
            <a:chExt cx="455209" cy="464722"/>
          </a:xfrm>
          <a:solidFill>
            <a:schemeClr val="bg1"/>
          </a:solidFill>
        </p:grpSpPr>
        <p:sp>
          <p:nvSpPr>
            <p:cNvPr id="146" name="Freeform 83"/>
            <p:cNvSpPr>
              <a:spLocks noEditPoints="1"/>
            </p:cNvSpPr>
            <p:nvPr/>
          </p:nvSpPr>
          <p:spPr bwMode="auto">
            <a:xfrm>
              <a:off x="3746579" y="3221099"/>
              <a:ext cx="410367" cy="213337"/>
            </a:xfrm>
            <a:custGeom>
              <a:avLst/>
              <a:gdLst>
                <a:gd name="T0" fmla="*/ 302 w 302"/>
                <a:gd name="T1" fmla="*/ 157 h 157"/>
                <a:gd name="T2" fmla="*/ 0 w 302"/>
                <a:gd name="T3" fmla="*/ 157 h 157"/>
                <a:gd name="T4" fmla="*/ 0 w 302"/>
                <a:gd name="T5" fmla="*/ 0 h 157"/>
                <a:gd name="T6" fmla="*/ 302 w 302"/>
                <a:gd name="T7" fmla="*/ 0 h 157"/>
                <a:gd name="T8" fmla="*/ 302 w 302"/>
                <a:gd name="T9" fmla="*/ 157 h 157"/>
                <a:gd name="T10" fmla="*/ 302 w 302"/>
                <a:gd name="T11" fmla="*/ 157 h 157"/>
                <a:gd name="T12" fmla="*/ 11 w 302"/>
                <a:gd name="T13" fmla="*/ 148 h 157"/>
                <a:gd name="T14" fmla="*/ 292 w 302"/>
                <a:gd name="T15" fmla="*/ 148 h 157"/>
                <a:gd name="T16" fmla="*/ 292 w 302"/>
                <a:gd name="T17" fmla="*/ 9 h 157"/>
                <a:gd name="T18" fmla="*/ 11 w 302"/>
                <a:gd name="T19" fmla="*/ 9 h 157"/>
                <a:gd name="T20" fmla="*/ 11 w 302"/>
                <a:gd name="T21" fmla="*/ 148 h 157"/>
                <a:gd name="T22" fmla="*/ 11 w 302"/>
                <a:gd name="T23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157">
                  <a:moveTo>
                    <a:pt x="302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02" y="0"/>
                  </a:lnTo>
                  <a:lnTo>
                    <a:pt x="302" y="157"/>
                  </a:lnTo>
                  <a:lnTo>
                    <a:pt x="302" y="157"/>
                  </a:lnTo>
                  <a:close/>
                  <a:moveTo>
                    <a:pt x="11" y="148"/>
                  </a:moveTo>
                  <a:lnTo>
                    <a:pt x="292" y="148"/>
                  </a:lnTo>
                  <a:lnTo>
                    <a:pt x="292" y="9"/>
                  </a:lnTo>
                  <a:lnTo>
                    <a:pt x="11" y="9"/>
                  </a:lnTo>
                  <a:lnTo>
                    <a:pt x="11" y="148"/>
                  </a:lnTo>
                  <a:lnTo>
                    <a:pt x="11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Rectangle 84"/>
            <p:cNvSpPr>
              <a:spLocks noChangeArrowheads="1"/>
            </p:cNvSpPr>
            <p:nvPr/>
          </p:nvSpPr>
          <p:spPr bwMode="auto">
            <a:xfrm>
              <a:off x="3723479" y="3203434"/>
              <a:ext cx="455209" cy="50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85"/>
            <p:cNvSpPr>
              <a:spLocks noEditPoints="1"/>
            </p:cNvSpPr>
            <p:nvPr/>
          </p:nvSpPr>
          <p:spPr bwMode="auto">
            <a:xfrm>
              <a:off x="3901486" y="3314859"/>
              <a:ext cx="235078" cy="183443"/>
            </a:xfrm>
            <a:custGeom>
              <a:avLst/>
              <a:gdLst>
                <a:gd name="T0" fmla="*/ 91 w 92"/>
                <a:gd name="T1" fmla="*/ 40 h 72"/>
                <a:gd name="T2" fmla="*/ 91 w 92"/>
                <a:gd name="T3" fmla="*/ 40 h 72"/>
                <a:gd name="T4" fmla="*/ 91 w 92"/>
                <a:gd name="T5" fmla="*/ 40 h 72"/>
                <a:gd name="T6" fmla="*/ 91 w 92"/>
                <a:gd name="T7" fmla="*/ 40 h 72"/>
                <a:gd name="T8" fmla="*/ 90 w 92"/>
                <a:gd name="T9" fmla="*/ 40 h 72"/>
                <a:gd name="T10" fmla="*/ 89 w 92"/>
                <a:gd name="T11" fmla="*/ 37 h 72"/>
                <a:gd name="T12" fmla="*/ 75 w 92"/>
                <a:gd name="T13" fmla="*/ 17 h 72"/>
                <a:gd name="T14" fmla="*/ 71 w 92"/>
                <a:gd name="T15" fmla="*/ 14 h 72"/>
                <a:gd name="T16" fmla="*/ 65 w 92"/>
                <a:gd name="T17" fmla="*/ 14 h 72"/>
                <a:gd name="T18" fmla="*/ 65 w 92"/>
                <a:gd name="T19" fmla="*/ 14 h 72"/>
                <a:gd name="T20" fmla="*/ 70 w 92"/>
                <a:gd name="T21" fmla="*/ 18 h 72"/>
                <a:gd name="T22" fmla="*/ 64 w 92"/>
                <a:gd name="T23" fmla="*/ 21 h 72"/>
                <a:gd name="T24" fmla="*/ 67 w 92"/>
                <a:gd name="T25" fmla="*/ 25 h 72"/>
                <a:gd name="T26" fmla="*/ 57 w 92"/>
                <a:gd name="T27" fmla="*/ 49 h 72"/>
                <a:gd name="T28" fmla="*/ 57 w 92"/>
                <a:gd name="T29" fmla="*/ 49 h 72"/>
                <a:gd name="T30" fmla="*/ 57 w 92"/>
                <a:gd name="T31" fmla="*/ 49 h 72"/>
                <a:gd name="T32" fmla="*/ 57 w 92"/>
                <a:gd name="T33" fmla="*/ 49 h 72"/>
                <a:gd name="T34" fmla="*/ 57 w 92"/>
                <a:gd name="T35" fmla="*/ 49 h 72"/>
                <a:gd name="T36" fmla="*/ 46 w 92"/>
                <a:gd name="T37" fmla="*/ 26 h 72"/>
                <a:gd name="T38" fmla="*/ 48 w 92"/>
                <a:gd name="T39" fmla="*/ 22 h 72"/>
                <a:gd name="T40" fmla="*/ 43 w 92"/>
                <a:gd name="T41" fmla="*/ 19 h 72"/>
                <a:gd name="T42" fmla="*/ 47 w 92"/>
                <a:gd name="T43" fmla="*/ 15 h 72"/>
                <a:gd name="T44" fmla="*/ 47 w 92"/>
                <a:gd name="T45" fmla="*/ 15 h 72"/>
                <a:gd name="T46" fmla="*/ 42 w 92"/>
                <a:gd name="T47" fmla="*/ 15 h 72"/>
                <a:gd name="T48" fmla="*/ 29 w 92"/>
                <a:gd name="T49" fmla="*/ 14 h 72"/>
                <a:gd name="T50" fmla="*/ 26 w 92"/>
                <a:gd name="T51" fmla="*/ 12 h 72"/>
                <a:gd name="T52" fmla="*/ 8 w 92"/>
                <a:gd name="T53" fmla="*/ 0 h 72"/>
                <a:gd name="T54" fmla="*/ 0 w 92"/>
                <a:gd name="T55" fmla="*/ 12 h 72"/>
                <a:gd name="T56" fmla="*/ 19 w 92"/>
                <a:gd name="T57" fmla="*/ 24 h 72"/>
                <a:gd name="T58" fmla="*/ 38 w 92"/>
                <a:gd name="T59" fmla="*/ 28 h 72"/>
                <a:gd name="T60" fmla="*/ 38 w 92"/>
                <a:gd name="T61" fmla="*/ 72 h 72"/>
                <a:gd name="T62" fmla="*/ 38 w 92"/>
                <a:gd name="T63" fmla="*/ 72 h 72"/>
                <a:gd name="T64" fmla="*/ 78 w 92"/>
                <a:gd name="T65" fmla="*/ 71 h 72"/>
                <a:gd name="T66" fmla="*/ 78 w 92"/>
                <a:gd name="T67" fmla="*/ 71 h 72"/>
                <a:gd name="T68" fmla="*/ 78 w 92"/>
                <a:gd name="T69" fmla="*/ 63 h 72"/>
                <a:gd name="T70" fmla="*/ 82 w 92"/>
                <a:gd name="T71" fmla="*/ 66 h 72"/>
                <a:gd name="T72" fmla="*/ 91 w 92"/>
                <a:gd name="T73" fmla="*/ 48 h 72"/>
                <a:gd name="T74" fmla="*/ 91 w 92"/>
                <a:gd name="T75" fmla="*/ 48 h 72"/>
                <a:gd name="T76" fmla="*/ 91 w 92"/>
                <a:gd name="T77" fmla="*/ 47 h 72"/>
                <a:gd name="T78" fmla="*/ 91 w 92"/>
                <a:gd name="T79" fmla="*/ 40 h 72"/>
                <a:gd name="T80" fmla="*/ 77 w 92"/>
                <a:gd name="T81" fmla="*/ 45 h 72"/>
                <a:gd name="T82" fmla="*/ 77 w 92"/>
                <a:gd name="T83" fmla="*/ 43 h 72"/>
                <a:gd name="T84" fmla="*/ 77 w 92"/>
                <a:gd name="T85" fmla="*/ 44 h 72"/>
                <a:gd name="T86" fmla="*/ 77 w 92"/>
                <a:gd name="T87" fmla="*/ 4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2" h="72">
                  <a:moveTo>
                    <a:pt x="91" y="40"/>
                  </a:move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2" y="14"/>
                    <a:pt x="71" y="14"/>
                  </a:cubicBezTo>
                  <a:cubicBezTo>
                    <a:pt x="69" y="14"/>
                    <a:pt x="67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5" y="15"/>
                    <a:pt x="44" y="15"/>
                    <a:pt x="42" y="15"/>
                  </a:cubicBezTo>
                  <a:cubicBezTo>
                    <a:pt x="42" y="15"/>
                    <a:pt x="30" y="14"/>
                    <a:pt x="29" y="14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4"/>
                    <a:pt x="2" y="8"/>
                    <a:pt x="0" y="1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42"/>
                    <a:pt x="38" y="57"/>
                    <a:pt x="38" y="72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52" y="72"/>
                    <a:pt x="65" y="71"/>
                    <a:pt x="78" y="71"/>
                  </a:cubicBezTo>
                  <a:cubicBezTo>
                    <a:pt x="78" y="71"/>
                    <a:pt x="78" y="71"/>
                    <a:pt x="78" y="71"/>
                  </a:cubicBezTo>
                  <a:cubicBezTo>
                    <a:pt x="78" y="68"/>
                    <a:pt x="78" y="66"/>
                    <a:pt x="78" y="63"/>
                  </a:cubicBezTo>
                  <a:cubicBezTo>
                    <a:pt x="79" y="64"/>
                    <a:pt x="81" y="65"/>
                    <a:pt x="82" y="66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4"/>
                    <a:pt x="92" y="54"/>
                    <a:pt x="91" y="40"/>
                  </a:cubicBezTo>
                  <a:close/>
                  <a:moveTo>
                    <a:pt x="77" y="45"/>
                  </a:moveTo>
                  <a:cubicBezTo>
                    <a:pt x="77" y="44"/>
                    <a:pt x="77" y="44"/>
                    <a:pt x="77" y="43"/>
                  </a:cubicBezTo>
                  <a:cubicBezTo>
                    <a:pt x="77" y="44"/>
                    <a:pt x="77" y="44"/>
                    <a:pt x="77" y="44"/>
                  </a:cubicBezTo>
                  <a:lnTo>
                    <a:pt x="77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Rectangle 86"/>
            <p:cNvSpPr>
              <a:spLocks noChangeArrowheads="1"/>
            </p:cNvSpPr>
            <p:nvPr/>
          </p:nvSpPr>
          <p:spPr bwMode="auto">
            <a:xfrm>
              <a:off x="4046882" y="3439871"/>
              <a:ext cx="1359" cy="13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0" name="Freeform 87"/>
            <p:cNvSpPr>
              <a:spLocks/>
            </p:cNvSpPr>
            <p:nvPr/>
          </p:nvSpPr>
          <p:spPr bwMode="auto">
            <a:xfrm>
              <a:off x="4036011" y="3350188"/>
              <a:ext cx="19024" cy="20383"/>
            </a:xfrm>
            <a:custGeom>
              <a:avLst/>
              <a:gdLst>
                <a:gd name="T0" fmla="*/ 2 w 14"/>
                <a:gd name="T1" fmla="*/ 0 h 15"/>
                <a:gd name="T2" fmla="*/ 0 w 14"/>
                <a:gd name="T3" fmla="*/ 10 h 15"/>
                <a:gd name="T4" fmla="*/ 6 w 14"/>
                <a:gd name="T5" fmla="*/ 15 h 15"/>
                <a:gd name="T6" fmla="*/ 14 w 14"/>
                <a:gd name="T7" fmla="*/ 10 h 15"/>
                <a:gd name="T8" fmla="*/ 10 w 14"/>
                <a:gd name="T9" fmla="*/ 0 h 15"/>
                <a:gd name="T10" fmla="*/ 2 w 14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5">
                  <a:moveTo>
                    <a:pt x="2" y="0"/>
                  </a:moveTo>
                  <a:lnTo>
                    <a:pt x="0" y="10"/>
                  </a:lnTo>
                  <a:lnTo>
                    <a:pt x="6" y="15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1" name="Freeform 88"/>
            <p:cNvSpPr>
              <a:spLocks/>
            </p:cNvSpPr>
            <p:nvPr/>
          </p:nvSpPr>
          <p:spPr bwMode="auto">
            <a:xfrm>
              <a:off x="4036011" y="3363776"/>
              <a:ext cx="20383" cy="82889"/>
            </a:xfrm>
            <a:custGeom>
              <a:avLst/>
              <a:gdLst>
                <a:gd name="T0" fmla="*/ 2 w 15"/>
                <a:gd name="T1" fmla="*/ 2 h 61"/>
                <a:gd name="T2" fmla="*/ 0 w 15"/>
                <a:gd name="T3" fmla="*/ 56 h 61"/>
                <a:gd name="T4" fmla="*/ 10 w 15"/>
                <a:gd name="T5" fmla="*/ 61 h 61"/>
                <a:gd name="T6" fmla="*/ 15 w 15"/>
                <a:gd name="T7" fmla="*/ 56 h 61"/>
                <a:gd name="T8" fmla="*/ 12 w 15"/>
                <a:gd name="T9" fmla="*/ 0 h 61"/>
                <a:gd name="T10" fmla="*/ 2 w 15"/>
                <a:gd name="T11" fmla="*/ 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61">
                  <a:moveTo>
                    <a:pt x="2" y="2"/>
                  </a:moveTo>
                  <a:lnTo>
                    <a:pt x="0" y="56"/>
                  </a:lnTo>
                  <a:lnTo>
                    <a:pt x="10" y="61"/>
                  </a:lnTo>
                  <a:lnTo>
                    <a:pt x="15" y="56"/>
                  </a:lnTo>
                  <a:lnTo>
                    <a:pt x="12" y="0"/>
                  </a:ln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2" name="Freeform 89"/>
            <p:cNvSpPr>
              <a:spLocks/>
            </p:cNvSpPr>
            <p:nvPr/>
          </p:nvSpPr>
          <p:spPr bwMode="auto">
            <a:xfrm>
              <a:off x="4015628" y="3271376"/>
              <a:ext cx="63866" cy="74736"/>
            </a:xfrm>
            <a:custGeom>
              <a:avLst/>
              <a:gdLst>
                <a:gd name="T0" fmla="*/ 2 w 25"/>
                <a:gd name="T1" fmla="*/ 11 h 29"/>
                <a:gd name="T2" fmla="*/ 8 w 25"/>
                <a:gd name="T3" fmla="*/ 27 h 29"/>
                <a:gd name="T4" fmla="*/ 23 w 25"/>
                <a:gd name="T5" fmla="*/ 18 h 29"/>
                <a:gd name="T6" fmla="*/ 17 w 25"/>
                <a:gd name="T7" fmla="*/ 2 h 29"/>
                <a:gd name="T8" fmla="*/ 2 w 25"/>
                <a:gd name="T9" fmla="*/ 1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9">
                  <a:moveTo>
                    <a:pt x="2" y="11"/>
                  </a:moveTo>
                  <a:cubicBezTo>
                    <a:pt x="0" y="18"/>
                    <a:pt x="3" y="25"/>
                    <a:pt x="8" y="27"/>
                  </a:cubicBezTo>
                  <a:cubicBezTo>
                    <a:pt x="14" y="29"/>
                    <a:pt x="20" y="25"/>
                    <a:pt x="23" y="18"/>
                  </a:cubicBezTo>
                  <a:cubicBezTo>
                    <a:pt x="25" y="11"/>
                    <a:pt x="22" y="4"/>
                    <a:pt x="17" y="2"/>
                  </a:cubicBezTo>
                  <a:cubicBezTo>
                    <a:pt x="11" y="0"/>
                    <a:pt x="5" y="4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3" name="Oval 90"/>
            <p:cNvSpPr>
              <a:spLocks noChangeArrowheads="1"/>
            </p:cNvSpPr>
            <p:nvPr/>
          </p:nvSpPr>
          <p:spPr bwMode="auto">
            <a:xfrm>
              <a:off x="3766962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4" name="Freeform 91"/>
            <p:cNvSpPr>
              <a:spLocks/>
            </p:cNvSpPr>
            <p:nvPr/>
          </p:nvSpPr>
          <p:spPr bwMode="auto">
            <a:xfrm>
              <a:off x="3732991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8 w 47"/>
                <a:gd name="T3" fmla="*/ 1 h 34"/>
                <a:gd name="T4" fmla="*/ 10 w 47"/>
                <a:gd name="T5" fmla="*/ 1 h 34"/>
                <a:gd name="T6" fmla="*/ 9 w 47"/>
                <a:gd name="T7" fmla="*/ 1 h 34"/>
                <a:gd name="T8" fmla="*/ 9 w 47"/>
                <a:gd name="T9" fmla="*/ 1 h 34"/>
                <a:gd name="T10" fmla="*/ 3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9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28" y="0"/>
                    <a:pt x="19" y="0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1"/>
                    <a:pt x="3" y="3"/>
                    <a:pt x="3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3"/>
                    <a:pt x="42" y="1"/>
                    <a:pt x="39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5" name="Oval 92"/>
            <p:cNvSpPr>
              <a:spLocks noChangeArrowheads="1"/>
            </p:cNvSpPr>
            <p:nvPr/>
          </p:nvSpPr>
          <p:spPr bwMode="auto">
            <a:xfrm>
              <a:off x="390420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6" name="Freeform 93"/>
            <p:cNvSpPr>
              <a:spLocks/>
            </p:cNvSpPr>
            <p:nvPr/>
          </p:nvSpPr>
          <p:spPr bwMode="auto">
            <a:xfrm>
              <a:off x="3872951" y="3582549"/>
              <a:ext cx="118219" cy="85607"/>
            </a:xfrm>
            <a:custGeom>
              <a:avLst/>
              <a:gdLst>
                <a:gd name="T0" fmla="*/ 38 w 46"/>
                <a:gd name="T1" fmla="*/ 1 h 34"/>
                <a:gd name="T2" fmla="*/ 37 w 46"/>
                <a:gd name="T3" fmla="*/ 1 h 34"/>
                <a:gd name="T4" fmla="*/ 9 w 46"/>
                <a:gd name="T5" fmla="*/ 1 h 34"/>
                <a:gd name="T6" fmla="*/ 8 w 46"/>
                <a:gd name="T7" fmla="*/ 1 h 34"/>
                <a:gd name="T8" fmla="*/ 8 w 46"/>
                <a:gd name="T9" fmla="*/ 1 h 34"/>
                <a:gd name="T10" fmla="*/ 2 w 46"/>
                <a:gd name="T11" fmla="*/ 7 h 34"/>
                <a:gd name="T12" fmla="*/ 0 w 46"/>
                <a:gd name="T13" fmla="*/ 34 h 34"/>
                <a:gd name="T14" fmla="*/ 46 w 46"/>
                <a:gd name="T15" fmla="*/ 34 h 34"/>
                <a:gd name="T16" fmla="*/ 44 w 46"/>
                <a:gd name="T17" fmla="*/ 7 h 34"/>
                <a:gd name="T18" fmla="*/ 38 w 46"/>
                <a:gd name="T19" fmla="*/ 1 h 34"/>
                <a:gd name="T20" fmla="*/ 38 w 46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4">
                  <a:moveTo>
                    <a:pt x="38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27" y="0"/>
                    <a:pt x="18" y="0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7" name="Oval 94"/>
            <p:cNvSpPr>
              <a:spLocks noChangeArrowheads="1"/>
            </p:cNvSpPr>
            <p:nvPr/>
          </p:nvSpPr>
          <p:spPr bwMode="auto">
            <a:xfrm>
              <a:off x="404416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8" name="Freeform 95"/>
            <p:cNvSpPr>
              <a:spLocks/>
            </p:cNvSpPr>
            <p:nvPr/>
          </p:nvSpPr>
          <p:spPr bwMode="auto">
            <a:xfrm>
              <a:off x="4011552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7 w 47"/>
                <a:gd name="T3" fmla="*/ 1 h 34"/>
                <a:gd name="T4" fmla="*/ 9 w 47"/>
                <a:gd name="T5" fmla="*/ 1 h 34"/>
                <a:gd name="T6" fmla="*/ 9 w 47"/>
                <a:gd name="T7" fmla="*/ 1 h 34"/>
                <a:gd name="T8" fmla="*/ 8 w 47"/>
                <a:gd name="T9" fmla="*/ 1 h 34"/>
                <a:gd name="T10" fmla="*/ 2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8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7" y="1"/>
                    <a:pt x="37" y="1"/>
                  </a:cubicBezTo>
                  <a:cubicBezTo>
                    <a:pt x="28" y="0"/>
                    <a:pt x="19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9" name="Rectangle 96"/>
            <p:cNvSpPr>
              <a:spLocks noChangeArrowheads="1"/>
            </p:cNvSpPr>
            <p:nvPr/>
          </p:nvSpPr>
          <p:spPr bwMode="auto">
            <a:xfrm>
              <a:off x="3825391" y="3343394"/>
              <a:ext cx="27177" cy="5299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0" name="Rectangle 97"/>
            <p:cNvSpPr>
              <a:spLocks noChangeArrowheads="1"/>
            </p:cNvSpPr>
            <p:nvPr/>
          </p:nvSpPr>
          <p:spPr bwMode="auto">
            <a:xfrm>
              <a:off x="3784626" y="3325729"/>
              <a:ext cx="27177" cy="706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1" name="Rectangle 98"/>
            <p:cNvSpPr>
              <a:spLocks noChangeArrowheads="1"/>
            </p:cNvSpPr>
            <p:nvPr/>
          </p:nvSpPr>
          <p:spPr bwMode="auto">
            <a:xfrm>
              <a:off x="3863439" y="3294476"/>
              <a:ext cx="27177" cy="1019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7177627-CD90-46AC-8E5C-95579657425A}"/>
              </a:ext>
            </a:extLst>
          </p:cNvPr>
          <p:cNvCxnSpPr/>
          <p:nvPr/>
        </p:nvCxnSpPr>
        <p:spPr>
          <a:xfrm flipH="1">
            <a:off x="4651275" y="482585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B2C8E689-8D72-4FB1-ABA4-EA1CC8CDC12F}"/>
              </a:ext>
            </a:extLst>
          </p:cNvPr>
          <p:cNvSpPr/>
          <p:nvPr/>
        </p:nvSpPr>
        <p:spPr>
          <a:xfrm>
            <a:off x="8791869" y="1995458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项目要求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9A31FD4B-0F93-4816-A7CF-B09108B82C35}"/>
              </a:ext>
            </a:extLst>
          </p:cNvPr>
          <p:cNvGrpSpPr/>
          <p:nvPr/>
        </p:nvGrpSpPr>
        <p:grpSpPr>
          <a:xfrm>
            <a:off x="2263233" y="5098786"/>
            <a:ext cx="5123480" cy="1623179"/>
            <a:chOff x="5985390" y="3502835"/>
            <a:chExt cx="5123480" cy="1623179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E5560C0F-E840-4299-BE52-517C09B81A88}"/>
                </a:ext>
              </a:extLst>
            </p:cNvPr>
            <p:cNvSpPr/>
            <p:nvPr/>
          </p:nvSpPr>
          <p:spPr>
            <a:xfrm>
              <a:off x="5985390" y="3502835"/>
              <a:ext cx="2354759" cy="65248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8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出错处理需求</a:t>
              </a:r>
              <a:endParaRPr kumimoji="0" lang="en-US" altLang="zh-CN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A52B527E-08BA-4F3A-9B99-EC0FF56420E7}"/>
                </a:ext>
              </a:extLst>
            </p:cNvPr>
            <p:cNvSpPr/>
            <p:nvPr/>
          </p:nvSpPr>
          <p:spPr>
            <a:xfrm>
              <a:off x="5985391" y="3953385"/>
              <a:ext cx="5123479" cy="117262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当订单信息没有实时更新时，会显示页面错误。频繁出错时，用户</a:t>
              </a:r>
              <a:r>
                <a:rPr lang="zh-CN" altLang="en-US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可通过反馈向管理员反应出错信息。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499CA69-35C8-4109-9111-F049BDD15C50}"/>
              </a:ext>
            </a:extLst>
          </p:cNvPr>
          <p:cNvGrpSpPr/>
          <p:nvPr/>
        </p:nvGrpSpPr>
        <p:grpSpPr>
          <a:xfrm>
            <a:off x="1647514" y="5247008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65" name="Freeform 172">
              <a:extLst>
                <a:ext uri="{FF2B5EF4-FFF2-40B4-BE49-F238E27FC236}">
                  <a16:creationId xmlns:a16="http://schemas.microsoft.com/office/drawing/2014/main" id="{C3A8A73F-94A5-4743-BC12-BFC962C3A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6" name="Freeform 173">
              <a:extLst>
                <a:ext uri="{FF2B5EF4-FFF2-40B4-BE49-F238E27FC236}">
                  <a16:creationId xmlns:a16="http://schemas.microsoft.com/office/drawing/2014/main" id="{171432A6-C68A-464F-BD14-2AC5C6CB66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20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254268" y="1951011"/>
            <a:ext cx="4854743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b="1" dirty="0" smtClean="0">
                <a:solidFill>
                  <a:schemeClr val="bg1"/>
                </a:solidFill>
              </a:rPr>
              <a:t>快递</a:t>
            </a:r>
            <a:r>
              <a:rPr lang="zh-CN" altLang="en-US" sz="2000" b="1" dirty="0">
                <a:solidFill>
                  <a:schemeClr val="bg1"/>
                </a:solidFill>
              </a:rPr>
              <a:t>代拿代寄、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闲置交易、餐饮代买</a:t>
            </a:r>
            <a:r>
              <a:rPr lang="zh-CN" altLang="en-US" sz="2000" b="1" dirty="0">
                <a:solidFill>
                  <a:schemeClr val="bg1"/>
                </a:solidFill>
              </a:rPr>
              <a:t>、问答、</a:t>
            </a:r>
            <a:r>
              <a:rPr lang="zh-CN" altLang="en-US" sz="2000" b="1" dirty="0" smtClean="0">
                <a:solidFill>
                  <a:schemeClr val="bg1"/>
                </a:solidFill>
              </a:rPr>
              <a:t>通知</a:t>
            </a:r>
            <a:endParaRPr lang="en-US" altLang="zh-CN" sz="20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08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92013CEF-C562-4AE7-9912-A42E03D2B70F}"/>
              </a:ext>
            </a:extLst>
          </p:cNvPr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9BB4013-40DA-48BC-A157-8B4AC597E0EC}"/>
              </a:ext>
            </a:extLst>
          </p:cNvPr>
          <p:cNvSpPr/>
          <p:nvPr/>
        </p:nvSpPr>
        <p:spPr>
          <a:xfrm>
            <a:off x="4778003" y="772321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BC9080B-6B8F-4B1E-A80B-5CFB0133A484}"/>
              </a:ext>
            </a:extLst>
          </p:cNvPr>
          <p:cNvCxnSpPr/>
          <p:nvPr/>
        </p:nvCxnSpPr>
        <p:spPr>
          <a:xfrm flipH="1">
            <a:off x="4617993" y="495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981DF5CD-9D03-4683-BA7D-662168D9BC4A}"/>
              </a:ext>
            </a:extLst>
          </p:cNvPr>
          <p:cNvSpPr/>
          <p:nvPr/>
        </p:nvSpPr>
        <p:spPr>
          <a:xfrm>
            <a:off x="1888869" y="1141654"/>
            <a:ext cx="8414261" cy="561474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接口需求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界面风格：采用图形界面。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界面操作：界面上的每个按钮都是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经过设计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，以求客户使用方便。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数据库：采用数据库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操作系统：开发系统为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工具：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中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运行；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</a:t>
            </a:r>
            <a:r>
              <a:rPr lang="en-US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        2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微信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上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使用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该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小程序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网络条件良好；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4.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访问量限制在一定范围内；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个月内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完成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小程序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制作，运行，改错。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逆向需求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重复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接同一个订单。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将来可能提出的要求 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能够对用户进行学生信息实名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认证</a:t>
            </a:r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94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6 L 0.05182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5" grpId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72459"/>
            <a:ext cx="5098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</a:t>
            </a:r>
            <a:endParaRPr lang="en-US" altLang="zh-CN" sz="36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以及限制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04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25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2358494" y="1683540"/>
            <a:ext cx="8362570" cy="44805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40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项目环境</a:t>
            </a:r>
            <a:endParaRPr lang="en-US" altLang="zh-CN" sz="40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资金：资金</a:t>
            </a:r>
            <a:r>
              <a:rPr lang="zh-CN" altLang="zh-CN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一般充足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劳动力：劳动力充足并低廉</a:t>
            </a:r>
          </a:p>
          <a:p>
            <a:pPr>
              <a:lnSpc>
                <a:spcPct val="150000"/>
              </a:lnSpc>
            </a:pPr>
            <a:r>
              <a:rPr lang="zh-CN" altLang="zh-CN" sz="28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价格：项目投入大量人力，少量</a:t>
            </a:r>
            <a:r>
              <a:rPr lang="zh-CN" altLang="zh-CN" sz="28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财力</a:t>
            </a:r>
            <a:endParaRPr lang="zh-CN" altLang="zh-CN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8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1445741" y="1737360"/>
            <a:ext cx="9514702" cy="423672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项目条件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项目周期：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性能规划： 学生服务平台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成本预算：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根据生活费</a:t>
            </a:r>
            <a:r>
              <a:rPr lang="en-US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元每月计算，则工资支出成本</a:t>
            </a:r>
            <a:r>
              <a:rPr lang="zh-CN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3*2000*3=18000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元。软件硬件基本每个人员都具备。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总成本</a:t>
            </a:r>
            <a:r>
              <a:rPr lang="zh-CN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4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18000</a:t>
            </a: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</a:t>
            </a:r>
          </a:p>
        </p:txBody>
      </p:sp>
    </p:spTree>
    <p:extLst>
      <p:ext uri="{BB962C8B-B14F-4D97-AF65-F5344CB8AC3E}">
        <p14:creationId xmlns:p14="http://schemas.microsoft.com/office/powerpoint/2010/main" val="1757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2123440" y="1960880"/>
            <a:ext cx="8362570" cy="33629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6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项目限制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技术限制：对项目所需技术未知，专业技术的缺失，边学边做项目。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金钱限制：金钱投入有限。</a:t>
            </a:r>
          </a:p>
          <a:p>
            <a:pPr>
              <a:lnSpc>
                <a:spcPct val="150000"/>
              </a:lnSpc>
            </a:pPr>
            <a:r>
              <a:rPr lang="zh-CN" altLang="zh-CN" sz="24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时间限制：时间投入有限。</a:t>
            </a:r>
          </a:p>
        </p:txBody>
      </p:sp>
    </p:spTree>
    <p:extLst>
      <p:ext uri="{BB962C8B-B14F-4D97-AF65-F5344CB8AC3E}">
        <p14:creationId xmlns:p14="http://schemas.microsoft.com/office/powerpoint/2010/main" val="394505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62769" y="312629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05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60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29" name="矩形 28"/>
          <p:cNvSpPr/>
          <p:nvPr/>
        </p:nvSpPr>
        <p:spPr>
          <a:xfrm>
            <a:off x="4493986" y="752933"/>
            <a:ext cx="12074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Team Building</a:t>
            </a:r>
          </a:p>
        </p:txBody>
      </p:sp>
      <p:sp>
        <p:nvSpPr>
          <p:cNvPr id="47" name="矩形 46"/>
          <p:cNvSpPr/>
          <p:nvPr/>
        </p:nvSpPr>
        <p:spPr>
          <a:xfrm>
            <a:off x="3106101" y="2396308"/>
            <a:ext cx="2666771" cy="7547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SE2019</a:t>
            </a:r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春</a:t>
            </a:r>
            <a:r>
              <a:rPr lang="en-US" altLang="zh-CN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-G11</a:t>
            </a:r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小组全体成员</a:t>
            </a:r>
            <a:endParaRPr lang="zh-CN" altLang="en-US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106100" y="3151048"/>
            <a:ext cx="2666771" cy="720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组长：黄寅佐</a:t>
            </a:r>
          </a:p>
        </p:txBody>
      </p:sp>
      <p:sp>
        <p:nvSpPr>
          <p:cNvPr id="49" name="矩形 48"/>
          <p:cNvSpPr/>
          <p:nvPr/>
        </p:nvSpPr>
        <p:spPr>
          <a:xfrm>
            <a:off x="3106100" y="3885470"/>
            <a:ext cx="2666771" cy="720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组员：</a:t>
            </a:r>
            <a:endParaRPr lang="en-US" altLang="zh-CN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邓国灏、李帝江</a:t>
            </a:r>
          </a:p>
        </p:txBody>
      </p:sp>
      <p:sp>
        <p:nvSpPr>
          <p:cNvPr id="80" name="矩形 79"/>
          <p:cNvSpPr/>
          <p:nvPr/>
        </p:nvSpPr>
        <p:spPr>
          <a:xfrm>
            <a:off x="6342786" y="2396308"/>
            <a:ext cx="2666771" cy="7547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项目团队建设</a:t>
            </a:r>
          </a:p>
          <a:p>
            <a:pPr algn="ctr"/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项目分工</a:t>
            </a:r>
          </a:p>
        </p:txBody>
      </p:sp>
      <p:sp>
        <p:nvSpPr>
          <p:cNvPr id="94" name="矩形 93"/>
          <p:cNvSpPr/>
          <p:nvPr/>
        </p:nvSpPr>
        <p:spPr>
          <a:xfrm>
            <a:off x="6342786" y="3151049"/>
            <a:ext cx="2666771" cy="72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技术</a:t>
            </a:r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</a:t>
            </a:r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：</a:t>
            </a:r>
            <a:endParaRPr lang="en-US" altLang="zh-CN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黄寅佐、邓国灏</a:t>
            </a:r>
          </a:p>
        </p:txBody>
      </p:sp>
      <p:sp>
        <p:nvSpPr>
          <p:cNvPr id="95" name="矩形 94"/>
          <p:cNvSpPr/>
          <p:nvPr/>
        </p:nvSpPr>
        <p:spPr>
          <a:xfrm>
            <a:off x="6342785" y="3871049"/>
            <a:ext cx="2666771" cy="72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文档</a:t>
            </a:r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</a:t>
            </a:r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：</a:t>
            </a:r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李帝江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4372013" y="491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127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07407E-6 L 0.05182 4.0740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85185E-6 L -0.00013 -0.11574 " pathEditMode="relative" rAng="0" ptsTypes="AA">
                                      <p:cBhvr>
                                        <p:cTn id="21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44444E-6 L -2.5E-6 0.07986 " pathEditMode="relative" rAng="0" ptsTypes="AA">
                                      <p:cBhvr>
                                        <p:cTn id="27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5" presetClass="path" presetSubtype="0" accel="10000" decel="9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2.5E-6 -1.48148E-6 L -2.5E-6 0.07986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1.85185E-6 L -0.00013 -0.11574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1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44444E-6 L 2.70833E-6 0.07986 " pathEditMode="relative" rAng="0" ptsTypes="AA">
                                      <p:cBhvr>
                                        <p:cTn id="44" dur="1000" spd="-100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accel="10000" decel="9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70833E-6 1.85185E-6 L 2.70833E-6 0.07986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80" grpId="0" animBg="1"/>
      <p:bldP spid="80" grpId="1" animBg="1"/>
      <p:bldP spid="94" grpId="0" animBg="1"/>
      <p:bldP spid="94" grpId="1" animBg="1"/>
      <p:bldP spid="95" grpId="0" animBg="1"/>
      <p:bldP spid="9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86757" y="312629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参考文献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06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72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37247" y="1547923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目录</a:t>
            </a:r>
          </a:p>
        </p:txBody>
      </p:sp>
      <p:sp>
        <p:nvSpPr>
          <p:cNvPr id="14" name="矩形 13"/>
          <p:cNvSpPr/>
          <p:nvPr/>
        </p:nvSpPr>
        <p:spPr>
          <a:xfrm>
            <a:off x="2746251" y="2247425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-Light" panose="02000504040000020003" pitchFamily="50" charset="0"/>
              </a:rPr>
              <a:t>CONTENTS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Pro-Light" panose="02000504040000020003" pitchFamily="50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448251" y="3638363"/>
            <a:ext cx="1691986" cy="707886"/>
            <a:chOff x="6018655" y="1814326"/>
            <a:chExt cx="1691986" cy="707886"/>
          </a:xfrm>
        </p:grpSpPr>
        <p:sp>
          <p:nvSpPr>
            <p:cNvPr id="6" name="文本框 5"/>
            <p:cNvSpPr txBox="1"/>
            <p:nvPr/>
          </p:nvSpPr>
          <p:spPr>
            <a:xfrm>
              <a:off x="6105714" y="1814326"/>
              <a:ext cx="160492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01.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018655" y="2187384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Background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458446" y="3677188"/>
            <a:ext cx="2406428" cy="630235"/>
            <a:chOff x="9081142" y="1814326"/>
            <a:chExt cx="2406428" cy="630235"/>
          </a:xfrm>
        </p:grpSpPr>
        <p:sp>
          <p:nvSpPr>
            <p:cNvPr id="100" name="文本框 99"/>
            <p:cNvSpPr txBox="1"/>
            <p:nvPr/>
          </p:nvSpPr>
          <p:spPr>
            <a:xfrm>
              <a:off x="9081142" y="1814326"/>
              <a:ext cx="24064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02.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项目可行性分析</a:t>
              </a: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9622169" y="21829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Feasibility Analysis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486166" y="3638363"/>
            <a:ext cx="2409634" cy="709471"/>
            <a:chOff x="6105714" y="3155990"/>
            <a:chExt cx="2409634" cy="709471"/>
          </a:xfrm>
        </p:grpSpPr>
        <p:sp>
          <p:nvSpPr>
            <p:cNvPr id="110" name="文本框 109"/>
            <p:cNvSpPr txBox="1"/>
            <p:nvPr/>
          </p:nvSpPr>
          <p:spPr>
            <a:xfrm>
              <a:off x="6105714" y="3155990"/>
              <a:ext cx="240963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03.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项目的需求分析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6786059" y="36038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Demand Analysis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494924" y="4741409"/>
            <a:ext cx="2241319" cy="1043786"/>
            <a:chOff x="8942977" y="3155990"/>
            <a:chExt cx="3644948" cy="1043786"/>
          </a:xfrm>
        </p:grpSpPr>
        <p:sp>
          <p:nvSpPr>
            <p:cNvPr id="120" name="文本框 119"/>
            <p:cNvSpPr txBox="1"/>
            <p:nvPr/>
          </p:nvSpPr>
          <p:spPr>
            <a:xfrm>
              <a:off x="8942977" y="3155990"/>
              <a:ext cx="3644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04.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项目的环境和</a:t>
              </a:r>
              <a:endParaRPr lang="en-US" altLang="zh-CN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  <a:p>
              <a:pPr algn="r"/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条件以及限制</a:t>
              </a: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9207672" y="3768889"/>
              <a:ext cx="337262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Environment &amp;</a:t>
              </a:r>
            </a:p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Conditions and Limitations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10738" y="4741409"/>
            <a:ext cx="2153154" cy="628911"/>
            <a:chOff x="6105714" y="4497654"/>
            <a:chExt cx="2153154" cy="628911"/>
          </a:xfrm>
        </p:grpSpPr>
        <p:sp>
          <p:nvSpPr>
            <p:cNvPr id="130" name="文本框 129"/>
            <p:cNvSpPr txBox="1"/>
            <p:nvPr/>
          </p:nvSpPr>
          <p:spPr>
            <a:xfrm>
              <a:off x="6105714" y="4497654"/>
              <a:ext cx="21531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05.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项目团队建设</a:t>
              </a: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6591159" y="4864955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Team</a:t>
              </a:r>
              <a:r>
                <a:rPr lang="zh-CN" altLang="en-US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 </a:t>
              </a:r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Building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543139" y="4741409"/>
            <a:ext cx="1667709" cy="649219"/>
            <a:chOff x="9081142" y="4497654"/>
            <a:chExt cx="1667709" cy="649219"/>
          </a:xfrm>
        </p:grpSpPr>
        <p:sp>
          <p:nvSpPr>
            <p:cNvPr id="140" name="文本框 139"/>
            <p:cNvSpPr txBox="1"/>
            <p:nvPr/>
          </p:nvSpPr>
          <p:spPr>
            <a:xfrm>
              <a:off x="9081142" y="4497654"/>
              <a:ext cx="16401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06.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参考文献</a:t>
              </a: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9081142" y="4885263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Reference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851013" y="4777728"/>
            <a:ext cx="576580" cy="576580"/>
            <a:chOff x="8410801" y="4547442"/>
            <a:chExt cx="576580" cy="576580"/>
          </a:xfrm>
          <a:solidFill>
            <a:schemeClr val="bg1"/>
          </a:solidFill>
        </p:grpSpPr>
        <p:sp>
          <p:nvSpPr>
            <p:cNvPr id="142" name="圆角矩形 141"/>
            <p:cNvSpPr/>
            <p:nvPr/>
          </p:nvSpPr>
          <p:spPr>
            <a:xfrm>
              <a:off x="8410801" y="454744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2" name="Freeform 173"/>
            <p:cNvSpPr>
              <a:spLocks noEditPoints="1"/>
            </p:cNvSpPr>
            <p:nvPr/>
          </p:nvSpPr>
          <p:spPr bwMode="auto">
            <a:xfrm>
              <a:off x="8512025" y="4689920"/>
              <a:ext cx="367449" cy="327131"/>
            </a:xfrm>
            <a:custGeom>
              <a:avLst/>
              <a:gdLst>
                <a:gd name="T0" fmla="*/ 63 w 170"/>
                <a:gd name="T1" fmla="*/ 115 h 151"/>
                <a:gd name="T2" fmla="*/ 33 w 170"/>
                <a:gd name="T3" fmla="*/ 146 h 151"/>
                <a:gd name="T4" fmla="*/ 33 w 170"/>
                <a:gd name="T5" fmla="*/ 150 h 151"/>
                <a:gd name="T6" fmla="*/ 35 w 170"/>
                <a:gd name="T7" fmla="*/ 151 h 151"/>
                <a:gd name="T8" fmla="*/ 37 w 170"/>
                <a:gd name="T9" fmla="*/ 150 h 151"/>
                <a:gd name="T10" fmla="*/ 67 w 170"/>
                <a:gd name="T11" fmla="*/ 120 h 151"/>
                <a:gd name="T12" fmla="*/ 67 w 170"/>
                <a:gd name="T13" fmla="*/ 115 h 151"/>
                <a:gd name="T14" fmla="*/ 63 w 170"/>
                <a:gd name="T15" fmla="*/ 115 h 151"/>
                <a:gd name="T16" fmla="*/ 107 w 170"/>
                <a:gd name="T17" fmla="*/ 115 h 151"/>
                <a:gd name="T18" fmla="*/ 103 w 170"/>
                <a:gd name="T19" fmla="*/ 115 h 151"/>
                <a:gd name="T20" fmla="*/ 103 w 170"/>
                <a:gd name="T21" fmla="*/ 120 h 151"/>
                <a:gd name="T22" fmla="*/ 133 w 170"/>
                <a:gd name="T23" fmla="*/ 150 h 151"/>
                <a:gd name="T24" fmla="*/ 135 w 170"/>
                <a:gd name="T25" fmla="*/ 151 h 151"/>
                <a:gd name="T26" fmla="*/ 137 w 170"/>
                <a:gd name="T27" fmla="*/ 150 h 151"/>
                <a:gd name="T28" fmla="*/ 137 w 170"/>
                <a:gd name="T29" fmla="*/ 146 h 151"/>
                <a:gd name="T30" fmla="*/ 107 w 170"/>
                <a:gd name="T31" fmla="*/ 115 h 151"/>
                <a:gd name="T32" fmla="*/ 41 w 170"/>
                <a:gd name="T33" fmla="*/ 74 h 151"/>
                <a:gd name="T34" fmla="*/ 44 w 170"/>
                <a:gd name="T35" fmla="*/ 74 h 151"/>
                <a:gd name="T36" fmla="*/ 72 w 170"/>
                <a:gd name="T37" fmla="*/ 46 h 151"/>
                <a:gd name="T38" fmla="*/ 92 w 170"/>
                <a:gd name="T39" fmla="*/ 66 h 151"/>
                <a:gd name="T40" fmla="*/ 95 w 170"/>
                <a:gd name="T41" fmla="*/ 67 h 151"/>
                <a:gd name="T42" fmla="*/ 97 w 170"/>
                <a:gd name="T43" fmla="*/ 66 h 151"/>
                <a:gd name="T44" fmla="*/ 131 w 170"/>
                <a:gd name="T45" fmla="*/ 32 h 151"/>
                <a:gd name="T46" fmla="*/ 131 w 170"/>
                <a:gd name="T47" fmla="*/ 28 h 151"/>
                <a:gd name="T48" fmla="*/ 127 w 170"/>
                <a:gd name="T49" fmla="*/ 28 h 151"/>
                <a:gd name="T50" fmla="*/ 95 w 170"/>
                <a:gd name="T51" fmla="*/ 60 h 151"/>
                <a:gd name="T52" fmla="*/ 74 w 170"/>
                <a:gd name="T53" fmla="*/ 39 h 151"/>
                <a:gd name="T54" fmla="*/ 72 w 170"/>
                <a:gd name="T55" fmla="*/ 38 h 151"/>
                <a:gd name="T56" fmla="*/ 69 w 170"/>
                <a:gd name="T57" fmla="*/ 39 h 151"/>
                <a:gd name="T58" fmla="*/ 39 w 170"/>
                <a:gd name="T59" fmla="*/ 69 h 151"/>
                <a:gd name="T60" fmla="*/ 39 w 170"/>
                <a:gd name="T61" fmla="*/ 74 h 151"/>
                <a:gd name="T62" fmla="*/ 41 w 170"/>
                <a:gd name="T63" fmla="*/ 74 h 151"/>
                <a:gd name="T64" fmla="*/ 167 w 170"/>
                <a:gd name="T65" fmla="*/ 103 h 151"/>
                <a:gd name="T66" fmla="*/ 154 w 170"/>
                <a:gd name="T67" fmla="*/ 103 h 151"/>
                <a:gd name="T68" fmla="*/ 154 w 170"/>
                <a:gd name="T69" fmla="*/ 6 h 151"/>
                <a:gd name="T70" fmla="*/ 167 w 170"/>
                <a:gd name="T71" fmla="*/ 6 h 151"/>
                <a:gd name="T72" fmla="*/ 170 w 170"/>
                <a:gd name="T73" fmla="*/ 3 h 151"/>
                <a:gd name="T74" fmla="*/ 167 w 170"/>
                <a:gd name="T75" fmla="*/ 0 h 151"/>
                <a:gd name="T76" fmla="*/ 151 w 170"/>
                <a:gd name="T77" fmla="*/ 0 h 151"/>
                <a:gd name="T78" fmla="*/ 19 w 170"/>
                <a:gd name="T79" fmla="*/ 0 h 151"/>
                <a:gd name="T80" fmla="*/ 3 w 170"/>
                <a:gd name="T81" fmla="*/ 0 h 151"/>
                <a:gd name="T82" fmla="*/ 0 w 170"/>
                <a:gd name="T83" fmla="*/ 3 h 151"/>
                <a:gd name="T84" fmla="*/ 3 w 170"/>
                <a:gd name="T85" fmla="*/ 6 h 151"/>
                <a:gd name="T86" fmla="*/ 16 w 170"/>
                <a:gd name="T87" fmla="*/ 6 h 151"/>
                <a:gd name="T88" fmla="*/ 16 w 170"/>
                <a:gd name="T89" fmla="*/ 103 h 151"/>
                <a:gd name="T90" fmla="*/ 3 w 170"/>
                <a:gd name="T91" fmla="*/ 103 h 151"/>
                <a:gd name="T92" fmla="*/ 0 w 170"/>
                <a:gd name="T93" fmla="*/ 106 h 151"/>
                <a:gd name="T94" fmla="*/ 3 w 170"/>
                <a:gd name="T95" fmla="*/ 109 h 151"/>
                <a:gd name="T96" fmla="*/ 19 w 170"/>
                <a:gd name="T97" fmla="*/ 109 h 151"/>
                <a:gd name="T98" fmla="*/ 151 w 170"/>
                <a:gd name="T99" fmla="*/ 109 h 151"/>
                <a:gd name="T100" fmla="*/ 167 w 170"/>
                <a:gd name="T101" fmla="*/ 109 h 151"/>
                <a:gd name="T102" fmla="*/ 170 w 170"/>
                <a:gd name="T103" fmla="*/ 106 h 151"/>
                <a:gd name="T104" fmla="*/ 167 w 170"/>
                <a:gd name="T105" fmla="*/ 103 h 151"/>
                <a:gd name="T106" fmla="*/ 148 w 170"/>
                <a:gd name="T107" fmla="*/ 103 h 151"/>
                <a:gd name="T108" fmla="*/ 22 w 170"/>
                <a:gd name="T109" fmla="*/ 103 h 151"/>
                <a:gd name="T110" fmla="*/ 22 w 170"/>
                <a:gd name="T111" fmla="*/ 6 h 151"/>
                <a:gd name="T112" fmla="*/ 148 w 170"/>
                <a:gd name="T113" fmla="*/ 6 h 151"/>
                <a:gd name="T114" fmla="*/ 148 w 170"/>
                <a:gd name="T115" fmla="*/ 10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0" h="151">
                  <a:moveTo>
                    <a:pt x="63" y="115"/>
                  </a:moveTo>
                  <a:cubicBezTo>
                    <a:pt x="33" y="146"/>
                    <a:pt x="33" y="146"/>
                    <a:pt x="33" y="146"/>
                  </a:cubicBezTo>
                  <a:cubicBezTo>
                    <a:pt x="32" y="147"/>
                    <a:pt x="32" y="149"/>
                    <a:pt x="33" y="150"/>
                  </a:cubicBezTo>
                  <a:cubicBezTo>
                    <a:pt x="33" y="150"/>
                    <a:pt x="34" y="151"/>
                    <a:pt x="35" y="151"/>
                  </a:cubicBezTo>
                  <a:cubicBezTo>
                    <a:pt x="36" y="151"/>
                    <a:pt x="36" y="150"/>
                    <a:pt x="37" y="15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9" y="119"/>
                    <a:pt x="69" y="117"/>
                    <a:pt x="67" y="115"/>
                  </a:cubicBezTo>
                  <a:cubicBezTo>
                    <a:pt x="66" y="114"/>
                    <a:pt x="64" y="114"/>
                    <a:pt x="63" y="115"/>
                  </a:cubicBezTo>
                  <a:close/>
                  <a:moveTo>
                    <a:pt x="107" y="115"/>
                  </a:moveTo>
                  <a:cubicBezTo>
                    <a:pt x="106" y="114"/>
                    <a:pt x="104" y="114"/>
                    <a:pt x="103" y="115"/>
                  </a:cubicBezTo>
                  <a:cubicBezTo>
                    <a:pt x="102" y="117"/>
                    <a:pt x="102" y="119"/>
                    <a:pt x="103" y="120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4" y="150"/>
                    <a:pt x="134" y="151"/>
                    <a:pt x="135" y="151"/>
                  </a:cubicBezTo>
                  <a:cubicBezTo>
                    <a:pt x="136" y="151"/>
                    <a:pt x="137" y="150"/>
                    <a:pt x="137" y="150"/>
                  </a:cubicBezTo>
                  <a:cubicBezTo>
                    <a:pt x="139" y="149"/>
                    <a:pt x="139" y="147"/>
                    <a:pt x="137" y="146"/>
                  </a:cubicBezTo>
                  <a:lnTo>
                    <a:pt x="107" y="115"/>
                  </a:lnTo>
                  <a:close/>
                  <a:moveTo>
                    <a:pt x="41" y="74"/>
                  </a:moveTo>
                  <a:cubicBezTo>
                    <a:pt x="42" y="74"/>
                    <a:pt x="43" y="74"/>
                    <a:pt x="44" y="74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3" y="67"/>
                    <a:pt x="94" y="67"/>
                    <a:pt x="95" y="67"/>
                  </a:cubicBezTo>
                  <a:cubicBezTo>
                    <a:pt x="95" y="67"/>
                    <a:pt x="96" y="67"/>
                    <a:pt x="97" y="66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2" y="31"/>
                    <a:pt x="132" y="29"/>
                    <a:pt x="131" y="28"/>
                  </a:cubicBezTo>
                  <a:cubicBezTo>
                    <a:pt x="130" y="27"/>
                    <a:pt x="128" y="27"/>
                    <a:pt x="127" y="28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2" y="38"/>
                    <a:pt x="72" y="38"/>
                  </a:cubicBezTo>
                  <a:cubicBezTo>
                    <a:pt x="71" y="38"/>
                    <a:pt x="70" y="39"/>
                    <a:pt x="69" y="3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71"/>
                    <a:pt x="38" y="72"/>
                    <a:pt x="39" y="74"/>
                  </a:cubicBezTo>
                  <a:cubicBezTo>
                    <a:pt x="40" y="74"/>
                    <a:pt x="41" y="74"/>
                    <a:pt x="41" y="74"/>
                  </a:cubicBezTo>
                  <a:close/>
                  <a:moveTo>
                    <a:pt x="167" y="103"/>
                  </a:moveTo>
                  <a:cubicBezTo>
                    <a:pt x="154" y="103"/>
                    <a:pt x="154" y="103"/>
                    <a:pt x="154" y="103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67" y="6"/>
                    <a:pt x="167" y="6"/>
                    <a:pt x="167" y="6"/>
                  </a:cubicBezTo>
                  <a:cubicBezTo>
                    <a:pt x="169" y="6"/>
                    <a:pt x="170" y="5"/>
                    <a:pt x="170" y="3"/>
                  </a:cubicBezTo>
                  <a:cubicBezTo>
                    <a:pt x="170" y="1"/>
                    <a:pt x="169" y="0"/>
                    <a:pt x="167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3"/>
                    <a:pt x="0" y="104"/>
                    <a:pt x="0" y="106"/>
                  </a:cubicBezTo>
                  <a:cubicBezTo>
                    <a:pt x="0" y="108"/>
                    <a:pt x="2" y="109"/>
                    <a:pt x="3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9" y="109"/>
                    <a:pt x="170" y="108"/>
                    <a:pt x="170" y="106"/>
                  </a:cubicBezTo>
                  <a:cubicBezTo>
                    <a:pt x="170" y="104"/>
                    <a:pt x="169" y="103"/>
                    <a:pt x="167" y="103"/>
                  </a:cubicBezTo>
                  <a:close/>
                  <a:moveTo>
                    <a:pt x="148" y="103"/>
                  </a:moveTo>
                  <a:cubicBezTo>
                    <a:pt x="22" y="103"/>
                    <a:pt x="22" y="103"/>
                    <a:pt x="22" y="103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48" y="6"/>
                    <a:pt x="148" y="6"/>
                    <a:pt x="148" y="6"/>
                  </a:cubicBezTo>
                  <a:lnTo>
                    <a:pt x="148" y="103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886983" y="4777728"/>
            <a:ext cx="576580" cy="576580"/>
            <a:chOff x="8407459" y="3205778"/>
            <a:chExt cx="576580" cy="576580"/>
          </a:xfrm>
          <a:solidFill>
            <a:schemeClr val="bg1"/>
          </a:solidFill>
        </p:grpSpPr>
        <p:sp>
          <p:nvSpPr>
            <p:cNvPr id="122" name="圆角矩形 121"/>
            <p:cNvSpPr/>
            <p:nvPr/>
          </p:nvSpPr>
          <p:spPr>
            <a:xfrm>
              <a:off x="8407459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4" name="Freeform 151"/>
            <p:cNvSpPr>
              <a:spLocks noEditPoints="1"/>
            </p:cNvSpPr>
            <p:nvPr/>
          </p:nvSpPr>
          <p:spPr bwMode="auto">
            <a:xfrm>
              <a:off x="8588668" y="3301413"/>
              <a:ext cx="214160" cy="385310"/>
            </a:xfrm>
            <a:custGeom>
              <a:avLst/>
              <a:gdLst>
                <a:gd name="T0" fmla="*/ 65 w 101"/>
                <a:gd name="T1" fmla="*/ 61 h 182"/>
                <a:gd name="T2" fmla="*/ 52 w 101"/>
                <a:gd name="T3" fmla="*/ 55 h 182"/>
                <a:gd name="T4" fmla="*/ 15 w 101"/>
                <a:gd name="T5" fmla="*/ 86 h 182"/>
                <a:gd name="T6" fmla="*/ 15 w 101"/>
                <a:gd name="T7" fmla="*/ 90 h 182"/>
                <a:gd name="T8" fmla="*/ 19 w 101"/>
                <a:gd name="T9" fmla="*/ 90 h 182"/>
                <a:gd name="T10" fmla="*/ 37 w 101"/>
                <a:gd name="T11" fmla="*/ 79 h 182"/>
                <a:gd name="T12" fmla="*/ 18 w 101"/>
                <a:gd name="T13" fmla="*/ 120 h 182"/>
                <a:gd name="T14" fmla="*/ 1 w 101"/>
                <a:gd name="T15" fmla="*/ 155 h 182"/>
                <a:gd name="T16" fmla="*/ 5 w 101"/>
                <a:gd name="T17" fmla="*/ 175 h 182"/>
                <a:gd name="T18" fmla="*/ 20 w 101"/>
                <a:gd name="T19" fmla="*/ 182 h 182"/>
                <a:gd name="T20" fmla="*/ 59 w 101"/>
                <a:gd name="T21" fmla="*/ 164 h 182"/>
                <a:gd name="T22" fmla="*/ 59 w 101"/>
                <a:gd name="T23" fmla="*/ 160 h 182"/>
                <a:gd name="T24" fmla="*/ 56 w 101"/>
                <a:gd name="T25" fmla="*/ 158 h 182"/>
                <a:gd name="T26" fmla="*/ 39 w 101"/>
                <a:gd name="T27" fmla="*/ 160 h 182"/>
                <a:gd name="T28" fmla="*/ 38 w 101"/>
                <a:gd name="T29" fmla="*/ 160 h 182"/>
                <a:gd name="T30" fmla="*/ 51 w 101"/>
                <a:gd name="T31" fmla="*/ 129 h 182"/>
                <a:gd name="T32" fmla="*/ 65 w 101"/>
                <a:gd name="T33" fmla="*/ 61 h 182"/>
                <a:gd name="T34" fmla="*/ 33 w 101"/>
                <a:gd name="T35" fmla="*/ 163 h 182"/>
                <a:gd name="T36" fmla="*/ 39 w 101"/>
                <a:gd name="T37" fmla="*/ 166 h 182"/>
                <a:gd name="T38" fmla="*/ 46 w 101"/>
                <a:gd name="T39" fmla="*/ 166 h 182"/>
                <a:gd name="T40" fmla="*/ 20 w 101"/>
                <a:gd name="T41" fmla="*/ 176 h 182"/>
                <a:gd name="T42" fmla="*/ 10 w 101"/>
                <a:gd name="T43" fmla="*/ 171 h 182"/>
                <a:gd name="T44" fmla="*/ 7 w 101"/>
                <a:gd name="T45" fmla="*/ 157 h 182"/>
                <a:gd name="T46" fmla="*/ 23 w 101"/>
                <a:gd name="T47" fmla="*/ 123 h 182"/>
                <a:gd name="T48" fmla="*/ 43 w 101"/>
                <a:gd name="T49" fmla="*/ 81 h 182"/>
                <a:gd name="T50" fmla="*/ 43 w 101"/>
                <a:gd name="T51" fmla="*/ 75 h 182"/>
                <a:gd name="T52" fmla="*/ 39 w 101"/>
                <a:gd name="T53" fmla="*/ 73 h 182"/>
                <a:gd name="T54" fmla="*/ 31 w 101"/>
                <a:gd name="T55" fmla="*/ 76 h 182"/>
                <a:gd name="T56" fmla="*/ 52 w 101"/>
                <a:gd name="T57" fmla="*/ 61 h 182"/>
                <a:gd name="T58" fmla="*/ 61 w 101"/>
                <a:gd name="T59" fmla="*/ 65 h 182"/>
                <a:gd name="T60" fmla="*/ 46 w 101"/>
                <a:gd name="T61" fmla="*/ 126 h 182"/>
                <a:gd name="T62" fmla="*/ 33 w 101"/>
                <a:gd name="T63" fmla="*/ 163 h 182"/>
                <a:gd name="T64" fmla="*/ 76 w 101"/>
                <a:gd name="T65" fmla="*/ 0 h 182"/>
                <a:gd name="T66" fmla="*/ 50 w 101"/>
                <a:gd name="T67" fmla="*/ 26 h 182"/>
                <a:gd name="T68" fmla="*/ 76 w 101"/>
                <a:gd name="T69" fmla="*/ 51 h 182"/>
                <a:gd name="T70" fmla="*/ 101 w 101"/>
                <a:gd name="T71" fmla="*/ 26 h 182"/>
                <a:gd name="T72" fmla="*/ 76 w 101"/>
                <a:gd name="T73" fmla="*/ 0 h 182"/>
                <a:gd name="T74" fmla="*/ 76 w 101"/>
                <a:gd name="T75" fmla="*/ 45 h 182"/>
                <a:gd name="T76" fmla="*/ 56 w 101"/>
                <a:gd name="T77" fmla="*/ 26 h 182"/>
                <a:gd name="T78" fmla="*/ 76 w 101"/>
                <a:gd name="T79" fmla="*/ 6 h 182"/>
                <a:gd name="T80" fmla="*/ 95 w 101"/>
                <a:gd name="T81" fmla="*/ 26 h 182"/>
                <a:gd name="T82" fmla="*/ 76 w 101"/>
                <a:gd name="T83" fmla="*/ 4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182">
                  <a:moveTo>
                    <a:pt x="65" y="61"/>
                  </a:moveTo>
                  <a:cubicBezTo>
                    <a:pt x="61" y="57"/>
                    <a:pt x="56" y="55"/>
                    <a:pt x="52" y="55"/>
                  </a:cubicBezTo>
                  <a:cubicBezTo>
                    <a:pt x="39" y="55"/>
                    <a:pt x="27" y="70"/>
                    <a:pt x="15" y="86"/>
                  </a:cubicBezTo>
                  <a:cubicBezTo>
                    <a:pt x="14" y="87"/>
                    <a:pt x="14" y="89"/>
                    <a:pt x="15" y="90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25" y="85"/>
                    <a:pt x="33" y="80"/>
                    <a:pt x="37" y="79"/>
                  </a:cubicBezTo>
                  <a:cubicBezTo>
                    <a:pt x="35" y="86"/>
                    <a:pt x="26" y="104"/>
                    <a:pt x="18" y="120"/>
                  </a:cubicBezTo>
                  <a:cubicBezTo>
                    <a:pt x="8" y="140"/>
                    <a:pt x="2" y="151"/>
                    <a:pt x="1" y="155"/>
                  </a:cubicBezTo>
                  <a:cubicBezTo>
                    <a:pt x="0" y="160"/>
                    <a:pt x="0" y="169"/>
                    <a:pt x="5" y="175"/>
                  </a:cubicBezTo>
                  <a:cubicBezTo>
                    <a:pt x="9" y="180"/>
                    <a:pt x="14" y="182"/>
                    <a:pt x="20" y="182"/>
                  </a:cubicBezTo>
                  <a:cubicBezTo>
                    <a:pt x="31" y="182"/>
                    <a:pt x="43" y="176"/>
                    <a:pt x="59" y="164"/>
                  </a:cubicBezTo>
                  <a:cubicBezTo>
                    <a:pt x="60" y="163"/>
                    <a:pt x="60" y="161"/>
                    <a:pt x="59" y="160"/>
                  </a:cubicBezTo>
                  <a:cubicBezTo>
                    <a:pt x="59" y="159"/>
                    <a:pt x="57" y="158"/>
                    <a:pt x="56" y="158"/>
                  </a:cubicBezTo>
                  <a:cubicBezTo>
                    <a:pt x="56" y="158"/>
                    <a:pt x="48" y="160"/>
                    <a:pt x="39" y="160"/>
                  </a:cubicBezTo>
                  <a:cubicBezTo>
                    <a:pt x="39" y="160"/>
                    <a:pt x="38" y="160"/>
                    <a:pt x="38" y="160"/>
                  </a:cubicBezTo>
                  <a:cubicBezTo>
                    <a:pt x="38" y="159"/>
                    <a:pt x="36" y="154"/>
                    <a:pt x="51" y="129"/>
                  </a:cubicBezTo>
                  <a:cubicBezTo>
                    <a:pt x="65" y="104"/>
                    <a:pt x="80" y="73"/>
                    <a:pt x="65" y="61"/>
                  </a:cubicBezTo>
                  <a:close/>
                  <a:moveTo>
                    <a:pt x="33" y="163"/>
                  </a:moveTo>
                  <a:cubicBezTo>
                    <a:pt x="34" y="164"/>
                    <a:pt x="35" y="166"/>
                    <a:pt x="39" y="166"/>
                  </a:cubicBezTo>
                  <a:cubicBezTo>
                    <a:pt x="42" y="166"/>
                    <a:pt x="44" y="166"/>
                    <a:pt x="46" y="166"/>
                  </a:cubicBezTo>
                  <a:cubicBezTo>
                    <a:pt x="33" y="174"/>
                    <a:pt x="25" y="176"/>
                    <a:pt x="20" y="176"/>
                  </a:cubicBezTo>
                  <a:cubicBezTo>
                    <a:pt x="16" y="176"/>
                    <a:pt x="12" y="175"/>
                    <a:pt x="10" y="171"/>
                  </a:cubicBezTo>
                  <a:cubicBezTo>
                    <a:pt x="6" y="167"/>
                    <a:pt x="6" y="160"/>
                    <a:pt x="7" y="157"/>
                  </a:cubicBezTo>
                  <a:cubicBezTo>
                    <a:pt x="8" y="153"/>
                    <a:pt x="15" y="138"/>
                    <a:pt x="23" y="123"/>
                  </a:cubicBezTo>
                  <a:cubicBezTo>
                    <a:pt x="32" y="105"/>
                    <a:pt x="41" y="87"/>
                    <a:pt x="43" y="81"/>
                  </a:cubicBezTo>
                  <a:cubicBezTo>
                    <a:pt x="44" y="80"/>
                    <a:pt x="44" y="77"/>
                    <a:pt x="43" y="75"/>
                  </a:cubicBezTo>
                  <a:cubicBezTo>
                    <a:pt x="42" y="74"/>
                    <a:pt x="41" y="73"/>
                    <a:pt x="39" y="73"/>
                  </a:cubicBezTo>
                  <a:cubicBezTo>
                    <a:pt x="37" y="73"/>
                    <a:pt x="34" y="74"/>
                    <a:pt x="31" y="76"/>
                  </a:cubicBezTo>
                  <a:cubicBezTo>
                    <a:pt x="38" y="67"/>
                    <a:pt x="45" y="61"/>
                    <a:pt x="52" y="61"/>
                  </a:cubicBezTo>
                  <a:cubicBezTo>
                    <a:pt x="55" y="61"/>
                    <a:pt x="58" y="63"/>
                    <a:pt x="61" y="65"/>
                  </a:cubicBezTo>
                  <a:cubicBezTo>
                    <a:pt x="74" y="76"/>
                    <a:pt x="53" y="113"/>
                    <a:pt x="46" y="126"/>
                  </a:cubicBezTo>
                  <a:cubicBezTo>
                    <a:pt x="30" y="152"/>
                    <a:pt x="31" y="159"/>
                    <a:pt x="33" y="163"/>
                  </a:cubicBezTo>
                  <a:close/>
                  <a:moveTo>
                    <a:pt x="76" y="0"/>
                  </a:moveTo>
                  <a:cubicBezTo>
                    <a:pt x="62" y="0"/>
                    <a:pt x="50" y="12"/>
                    <a:pt x="50" y="26"/>
                  </a:cubicBezTo>
                  <a:cubicBezTo>
                    <a:pt x="50" y="40"/>
                    <a:pt x="62" y="51"/>
                    <a:pt x="76" y="51"/>
                  </a:cubicBezTo>
                  <a:cubicBezTo>
                    <a:pt x="90" y="51"/>
                    <a:pt x="101" y="40"/>
                    <a:pt x="101" y="26"/>
                  </a:cubicBezTo>
                  <a:cubicBezTo>
                    <a:pt x="101" y="12"/>
                    <a:pt x="90" y="0"/>
                    <a:pt x="76" y="0"/>
                  </a:cubicBezTo>
                  <a:close/>
                  <a:moveTo>
                    <a:pt x="76" y="45"/>
                  </a:moveTo>
                  <a:cubicBezTo>
                    <a:pt x="65" y="45"/>
                    <a:pt x="56" y="37"/>
                    <a:pt x="56" y="26"/>
                  </a:cubicBezTo>
                  <a:cubicBezTo>
                    <a:pt x="56" y="15"/>
                    <a:pt x="65" y="6"/>
                    <a:pt x="76" y="6"/>
                  </a:cubicBezTo>
                  <a:cubicBezTo>
                    <a:pt x="87" y="6"/>
                    <a:pt x="95" y="15"/>
                    <a:pt x="95" y="26"/>
                  </a:cubicBezTo>
                  <a:cubicBezTo>
                    <a:pt x="95" y="37"/>
                    <a:pt x="87" y="45"/>
                    <a:pt x="76" y="45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930843" y="4746372"/>
            <a:ext cx="576580" cy="576580"/>
            <a:chOff x="5468865" y="4540812"/>
            <a:chExt cx="576580" cy="576580"/>
          </a:xfrm>
          <a:solidFill>
            <a:schemeClr val="bg1"/>
          </a:solidFill>
        </p:grpSpPr>
        <p:sp>
          <p:nvSpPr>
            <p:cNvPr id="132" name="圆角矩形 131"/>
            <p:cNvSpPr/>
            <p:nvPr/>
          </p:nvSpPr>
          <p:spPr>
            <a:xfrm>
              <a:off x="5468865" y="454081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u="sng">
                <a:solidFill>
                  <a:schemeClr val="bg1"/>
                </a:solidFill>
              </a:endParaRPr>
            </a:p>
          </p:txBody>
        </p:sp>
        <p:grpSp>
          <p:nvGrpSpPr>
            <p:cNvPr id="177" name="组合 176"/>
            <p:cNvGrpSpPr/>
            <p:nvPr/>
          </p:nvGrpSpPr>
          <p:grpSpPr>
            <a:xfrm>
              <a:off x="5516002" y="4628606"/>
              <a:ext cx="427598" cy="414252"/>
              <a:chOff x="5659105" y="4959631"/>
              <a:chExt cx="448512" cy="434514"/>
            </a:xfrm>
            <a:grpFill/>
          </p:grpSpPr>
          <p:sp>
            <p:nvSpPr>
              <p:cNvPr id="178" name="任意多边形 177"/>
              <p:cNvSpPr/>
              <p:nvPr/>
            </p:nvSpPr>
            <p:spPr>
              <a:xfrm>
                <a:off x="5659105" y="4959631"/>
                <a:ext cx="428058" cy="434514"/>
              </a:xfrm>
              <a:custGeom>
                <a:avLst/>
                <a:gdLst>
                  <a:gd name="connsiteX0" fmla="*/ 217257 w 428058"/>
                  <a:gd name="connsiteY0" fmla="*/ 0 h 434514"/>
                  <a:gd name="connsiteX1" fmla="*/ 417441 w 428058"/>
                  <a:gd name="connsiteY1" fmla="*/ 132691 h 434514"/>
                  <a:gd name="connsiteX2" fmla="*/ 428058 w 428058"/>
                  <a:gd name="connsiteY2" fmla="*/ 166892 h 434514"/>
                  <a:gd name="connsiteX3" fmla="*/ 422319 w 428058"/>
                  <a:gd name="connsiteY3" fmla="*/ 165733 h 434514"/>
                  <a:gd name="connsiteX4" fmla="*/ 410784 w 428058"/>
                  <a:gd name="connsiteY4" fmla="*/ 168062 h 434514"/>
                  <a:gd name="connsiteX5" fmla="*/ 401849 w 428058"/>
                  <a:gd name="connsiteY5" fmla="*/ 139278 h 434514"/>
                  <a:gd name="connsiteX6" fmla="*/ 217257 w 428058"/>
                  <a:gd name="connsiteY6" fmla="*/ 16923 h 434514"/>
                  <a:gd name="connsiteX7" fmla="*/ 16923 w 428058"/>
                  <a:gd name="connsiteY7" fmla="*/ 217257 h 434514"/>
                  <a:gd name="connsiteX8" fmla="*/ 217257 w 428058"/>
                  <a:gd name="connsiteY8" fmla="*/ 417592 h 434514"/>
                  <a:gd name="connsiteX9" fmla="*/ 401849 w 428058"/>
                  <a:gd name="connsiteY9" fmla="*/ 295237 h 434514"/>
                  <a:gd name="connsiteX10" fmla="*/ 409686 w 428058"/>
                  <a:gd name="connsiteY10" fmla="*/ 269987 h 434514"/>
                  <a:gd name="connsiteX11" fmla="*/ 422319 w 428058"/>
                  <a:gd name="connsiteY11" fmla="*/ 272537 h 434514"/>
                  <a:gd name="connsiteX12" fmla="*/ 426814 w 428058"/>
                  <a:gd name="connsiteY12" fmla="*/ 271630 h 434514"/>
                  <a:gd name="connsiteX13" fmla="*/ 417441 w 428058"/>
                  <a:gd name="connsiteY13" fmla="*/ 301824 h 434514"/>
                  <a:gd name="connsiteX14" fmla="*/ 217257 w 428058"/>
                  <a:gd name="connsiteY14" fmla="*/ 434514 h 434514"/>
                  <a:gd name="connsiteX15" fmla="*/ 0 w 428058"/>
                  <a:gd name="connsiteY15" fmla="*/ 217257 h 434514"/>
                  <a:gd name="connsiteX16" fmla="*/ 217257 w 428058"/>
                  <a:gd name="connsiteY16" fmla="*/ 0 h 434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28058" h="434514">
                    <a:moveTo>
                      <a:pt x="217257" y="0"/>
                    </a:moveTo>
                    <a:cubicBezTo>
                      <a:pt x="307248" y="0"/>
                      <a:pt x="384460" y="54714"/>
                      <a:pt x="417441" y="132691"/>
                    </a:cubicBezTo>
                    <a:lnTo>
                      <a:pt x="428058" y="166892"/>
                    </a:lnTo>
                    <a:lnTo>
                      <a:pt x="422319" y="165733"/>
                    </a:lnTo>
                    <a:lnTo>
                      <a:pt x="410784" y="168062"/>
                    </a:lnTo>
                    <a:lnTo>
                      <a:pt x="401849" y="139278"/>
                    </a:lnTo>
                    <a:cubicBezTo>
                      <a:pt x="371436" y="67375"/>
                      <a:pt x="300239" y="16923"/>
                      <a:pt x="217257" y="16923"/>
                    </a:cubicBezTo>
                    <a:cubicBezTo>
                      <a:pt x="106615" y="16923"/>
                      <a:pt x="16923" y="106615"/>
                      <a:pt x="16923" y="217257"/>
                    </a:cubicBezTo>
                    <a:cubicBezTo>
                      <a:pt x="16923" y="327899"/>
                      <a:pt x="106615" y="417592"/>
                      <a:pt x="217257" y="417592"/>
                    </a:cubicBezTo>
                    <a:cubicBezTo>
                      <a:pt x="300239" y="417592"/>
                      <a:pt x="371436" y="367140"/>
                      <a:pt x="401849" y="295237"/>
                    </a:cubicBezTo>
                    <a:lnTo>
                      <a:pt x="409686" y="269987"/>
                    </a:lnTo>
                    <a:lnTo>
                      <a:pt x="422319" y="272537"/>
                    </a:lnTo>
                    <a:lnTo>
                      <a:pt x="426814" y="271630"/>
                    </a:lnTo>
                    <a:lnTo>
                      <a:pt x="417441" y="301824"/>
                    </a:lnTo>
                    <a:cubicBezTo>
                      <a:pt x="384460" y="379800"/>
                      <a:pt x="307248" y="434514"/>
                      <a:pt x="217257" y="434514"/>
                    </a:cubicBezTo>
                    <a:cubicBezTo>
                      <a:pt x="97269" y="434514"/>
                      <a:pt x="0" y="337245"/>
                      <a:pt x="0" y="217257"/>
                    </a:cubicBezTo>
                    <a:cubicBezTo>
                      <a:pt x="0" y="97269"/>
                      <a:pt x="97269" y="0"/>
                      <a:pt x="2172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9" name="组合 178"/>
              <p:cNvGrpSpPr/>
              <p:nvPr/>
            </p:nvGrpSpPr>
            <p:grpSpPr>
              <a:xfrm>
                <a:off x="5796424" y="5056362"/>
                <a:ext cx="159876" cy="260104"/>
                <a:chOff x="5017858" y="4626299"/>
                <a:chExt cx="144000" cy="234274"/>
              </a:xfrm>
              <a:grpFill/>
            </p:grpSpPr>
            <p:sp>
              <p:nvSpPr>
                <p:cNvPr id="181" name="圆角矩形 180"/>
                <p:cNvSpPr/>
                <p:nvPr/>
              </p:nvSpPr>
              <p:spPr>
                <a:xfrm>
                  <a:off x="5082658" y="4716573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2" name="圆角矩形 181"/>
                <p:cNvSpPr/>
                <p:nvPr/>
              </p:nvSpPr>
              <p:spPr>
                <a:xfrm rot="19800000">
                  <a:off x="5050511" y="4626299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3" name="圆角矩形 182"/>
                <p:cNvSpPr/>
                <p:nvPr/>
              </p:nvSpPr>
              <p:spPr>
                <a:xfrm rot="1800000">
                  <a:off x="5114805" y="4626300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4" name="圆角矩形 183"/>
                <p:cNvSpPr/>
                <p:nvPr/>
              </p:nvSpPr>
              <p:spPr>
                <a:xfrm rot="5400000">
                  <a:off x="5082658" y="4649392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5" name="圆角矩形 184"/>
                <p:cNvSpPr/>
                <p:nvPr/>
              </p:nvSpPr>
              <p:spPr>
                <a:xfrm rot="5400000">
                  <a:off x="5082658" y="4727996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80" name="椭圆 179"/>
              <p:cNvSpPr/>
              <p:nvPr/>
            </p:nvSpPr>
            <p:spPr>
              <a:xfrm>
                <a:off x="6055231" y="5152573"/>
                <a:ext cx="52386" cy="5238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2893958" y="3674682"/>
            <a:ext cx="576580" cy="576580"/>
            <a:chOff x="5432031" y="1864114"/>
            <a:chExt cx="576580" cy="576580"/>
          </a:xfrm>
          <a:solidFill>
            <a:schemeClr val="bg1"/>
          </a:solidFill>
        </p:grpSpPr>
        <p:sp>
          <p:nvSpPr>
            <p:cNvPr id="20" name="圆角矩形 19"/>
            <p:cNvSpPr/>
            <p:nvPr/>
          </p:nvSpPr>
          <p:spPr>
            <a:xfrm>
              <a:off x="5432031" y="1864114"/>
              <a:ext cx="576580" cy="576580"/>
            </a:xfrm>
            <a:prstGeom prst="roundRect">
              <a:avLst>
                <a:gd name="adj" fmla="val 9467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196" name="组合 195"/>
            <p:cNvGrpSpPr/>
            <p:nvPr/>
          </p:nvGrpSpPr>
          <p:grpSpPr>
            <a:xfrm>
              <a:off x="5557436" y="2014381"/>
              <a:ext cx="325770" cy="276046"/>
              <a:chOff x="5552622" y="2014381"/>
              <a:chExt cx="325770" cy="276046"/>
            </a:xfrm>
            <a:grpFill/>
          </p:grpSpPr>
          <p:grpSp>
            <p:nvGrpSpPr>
              <p:cNvPr id="189" name="组合 188"/>
              <p:cNvGrpSpPr/>
              <p:nvPr/>
            </p:nvGrpSpPr>
            <p:grpSpPr>
              <a:xfrm>
                <a:off x="5552622" y="2014381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86" name="椭圆 185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8" name="矩形 187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0" name="组合 189"/>
              <p:cNvGrpSpPr/>
              <p:nvPr/>
            </p:nvGrpSpPr>
            <p:grpSpPr>
              <a:xfrm>
                <a:off x="5552622" y="2125404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1" name="椭圆 190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3" name="组合 192"/>
              <p:cNvGrpSpPr/>
              <p:nvPr/>
            </p:nvGrpSpPr>
            <p:grpSpPr>
              <a:xfrm>
                <a:off x="5552622" y="2236427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4" name="椭圆 193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10" name="组合 9"/>
          <p:cNvGrpSpPr/>
          <p:nvPr/>
        </p:nvGrpSpPr>
        <p:grpSpPr>
          <a:xfrm>
            <a:off x="8851013" y="3674682"/>
            <a:ext cx="576580" cy="576580"/>
            <a:chOff x="5432031" y="3205778"/>
            <a:chExt cx="576580" cy="576580"/>
          </a:xfrm>
          <a:solidFill>
            <a:schemeClr val="bg1"/>
          </a:solidFill>
        </p:grpSpPr>
        <p:sp>
          <p:nvSpPr>
            <p:cNvPr id="112" name="圆角矩形 111"/>
            <p:cNvSpPr/>
            <p:nvPr/>
          </p:nvSpPr>
          <p:spPr>
            <a:xfrm>
              <a:off x="5432031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7" name="Freeform 189"/>
            <p:cNvSpPr>
              <a:spLocks noEditPoints="1"/>
            </p:cNvSpPr>
            <p:nvPr/>
          </p:nvSpPr>
          <p:spPr bwMode="auto">
            <a:xfrm>
              <a:off x="5527965" y="3301413"/>
              <a:ext cx="388022" cy="388022"/>
            </a:xfrm>
            <a:custGeom>
              <a:avLst/>
              <a:gdLst>
                <a:gd name="T0" fmla="*/ 148 w 170"/>
                <a:gd name="T1" fmla="*/ 69 h 170"/>
                <a:gd name="T2" fmla="*/ 150 w 170"/>
                <a:gd name="T3" fmla="*/ 41 h 170"/>
                <a:gd name="T4" fmla="*/ 141 w 170"/>
                <a:gd name="T5" fmla="*/ 21 h 170"/>
                <a:gd name="T6" fmla="*/ 118 w 170"/>
                <a:gd name="T7" fmla="*/ 29 h 170"/>
                <a:gd name="T8" fmla="*/ 99 w 170"/>
                <a:gd name="T9" fmla="*/ 8 h 170"/>
                <a:gd name="T10" fmla="*/ 71 w 170"/>
                <a:gd name="T11" fmla="*/ 8 h 170"/>
                <a:gd name="T12" fmla="*/ 52 w 170"/>
                <a:gd name="T13" fmla="*/ 29 h 170"/>
                <a:gd name="T14" fmla="*/ 30 w 170"/>
                <a:gd name="T15" fmla="*/ 21 h 170"/>
                <a:gd name="T16" fmla="*/ 21 w 170"/>
                <a:gd name="T17" fmla="*/ 41 h 170"/>
                <a:gd name="T18" fmla="*/ 22 w 170"/>
                <a:gd name="T19" fmla="*/ 69 h 170"/>
                <a:gd name="T20" fmla="*/ 0 w 170"/>
                <a:gd name="T21" fmla="*/ 79 h 170"/>
                <a:gd name="T22" fmla="*/ 19 w 170"/>
                <a:gd name="T23" fmla="*/ 100 h 170"/>
                <a:gd name="T24" fmla="*/ 28 w 170"/>
                <a:gd name="T25" fmla="*/ 122 h 170"/>
                <a:gd name="T26" fmla="*/ 21 w 170"/>
                <a:gd name="T27" fmla="*/ 141 h 170"/>
                <a:gd name="T28" fmla="*/ 48 w 170"/>
                <a:gd name="T29" fmla="*/ 142 h 170"/>
                <a:gd name="T30" fmla="*/ 71 w 170"/>
                <a:gd name="T31" fmla="*/ 151 h 170"/>
                <a:gd name="T32" fmla="*/ 92 w 170"/>
                <a:gd name="T33" fmla="*/ 170 h 170"/>
                <a:gd name="T34" fmla="*/ 102 w 170"/>
                <a:gd name="T35" fmla="*/ 148 h 170"/>
                <a:gd name="T36" fmla="*/ 130 w 170"/>
                <a:gd name="T37" fmla="*/ 150 h 170"/>
                <a:gd name="T38" fmla="*/ 152 w 170"/>
                <a:gd name="T39" fmla="*/ 135 h 170"/>
                <a:gd name="T40" fmla="*/ 141 w 170"/>
                <a:gd name="T41" fmla="*/ 118 h 170"/>
                <a:gd name="T42" fmla="*/ 162 w 170"/>
                <a:gd name="T43" fmla="*/ 100 h 170"/>
                <a:gd name="T44" fmla="*/ 162 w 170"/>
                <a:gd name="T45" fmla="*/ 71 h 170"/>
                <a:gd name="T46" fmla="*/ 151 w 170"/>
                <a:gd name="T47" fmla="*/ 94 h 170"/>
                <a:gd name="T48" fmla="*/ 138 w 170"/>
                <a:gd name="T49" fmla="*/ 126 h 170"/>
                <a:gd name="T50" fmla="*/ 145 w 170"/>
                <a:gd name="T51" fmla="*/ 137 h 170"/>
                <a:gd name="T52" fmla="*/ 126 w 170"/>
                <a:gd name="T53" fmla="*/ 138 h 170"/>
                <a:gd name="T54" fmla="*/ 100 w 170"/>
                <a:gd name="T55" fmla="*/ 142 h 170"/>
                <a:gd name="T56" fmla="*/ 92 w 170"/>
                <a:gd name="T57" fmla="*/ 164 h 170"/>
                <a:gd name="T58" fmla="*/ 77 w 170"/>
                <a:gd name="T59" fmla="*/ 151 h 170"/>
                <a:gd name="T60" fmla="*/ 51 w 170"/>
                <a:gd name="T61" fmla="*/ 135 h 170"/>
                <a:gd name="T62" fmla="*/ 34 w 170"/>
                <a:gd name="T63" fmla="*/ 146 h 170"/>
                <a:gd name="T64" fmla="*/ 25 w 170"/>
                <a:gd name="T65" fmla="*/ 134 h 170"/>
                <a:gd name="T66" fmla="*/ 28 w 170"/>
                <a:gd name="T67" fmla="*/ 100 h 170"/>
                <a:gd name="T68" fmla="*/ 6 w 170"/>
                <a:gd name="T69" fmla="*/ 92 h 170"/>
                <a:gd name="T70" fmla="*/ 19 w 170"/>
                <a:gd name="T71" fmla="*/ 77 h 170"/>
                <a:gd name="T72" fmla="*/ 33 w 170"/>
                <a:gd name="T73" fmla="*/ 44 h 170"/>
                <a:gd name="T74" fmla="*/ 25 w 170"/>
                <a:gd name="T75" fmla="*/ 34 h 170"/>
                <a:gd name="T76" fmla="*/ 44 w 170"/>
                <a:gd name="T77" fmla="*/ 33 h 170"/>
                <a:gd name="T78" fmla="*/ 70 w 170"/>
                <a:gd name="T79" fmla="*/ 28 h 170"/>
                <a:gd name="T80" fmla="*/ 79 w 170"/>
                <a:gd name="T81" fmla="*/ 6 h 170"/>
                <a:gd name="T82" fmla="*/ 93 w 170"/>
                <a:gd name="T83" fmla="*/ 19 h 170"/>
                <a:gd name="T84" fmla="*/ 126 w 170"/>
                <a:gd name="T85" fmla="*/ 33 h 170"/>
                <a:gd name="T86" fmla="*/ 146 w 170"/>
                <a:gd name="T87" fmla="*/ 34 h 170"/>
                <a:gd name="T88" fmla="*/ 138 w 170"/>
                <a:gd name="T89" fmla="*/ 44 h 170"/>
                <a:gd name="T90" fmla="*/ 151 w 170"/>
                <a:gd name="T91" fmla="*/ 77 h 170"/>
                <a:gd name="T92" fmla="*/ 164 w 170"/>
                <a:gd name="T93" fmla="*/ 92 h 170"/>
                <a:gd name="T94" fmla="*/ 85 w 170"/>
                <a:gd name="T95" fmla="*/ 109 h 170"/>
                <a:gd name="T96" fmla="*/ 85 w 170"/>
                <a:gd name="T97" fmla="*/ 103 h 170"/>
                <a:gd name="T98" fmla="*/ 103 w 170"/>
                <a:gd name="T99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0" h="170">
                  <a:moveTo>
                    <a:pt x="162" y="71"/>
                  </a:moveTo>
                  <a:cubicBezTo>
                    <a:pt x="151" y="71"/>
                    <a:pt x="151" y="71"/>
                    <a:pt x="151" y="71"/>
                  </a:cubicBezTo>
                  <a:cubicBezTo>
                    <a:pt x="150" y="71"/>
                    <a:pt x="148" y="70"/>
                    <a:pt x="148" y="69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41" y="52"/>
                    <a:pt x="141" y="50"/>
                    <a:pt x="142" y="49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1" y="39"/>
                    <a:pt x="152" y="37"/>
                    <a:pt x="152" y="35"/>
                  </a:cubicBezTo>
                  <a:cubicBezTo>
                    <a:pt x="152" y="33"/>
                    <a:pt x="151" y="31"/>
                    <a:pt x="150" y="30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18"/>
                    <a:pt x="133" y="18"/>
                    <a:pt x="130" y="21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1" y="30"/>
                    <a:pt x="119" y="30"/>
                    <a:pt x="118" y="29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0" y="22"/>
                    <a:pt x="99" y="21"/>
                    <a:pt x="99" y="1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4"/>
                    <a:pt x="96" y="0"/>
                    <a:pt x="92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4" y="0"/>
                    <a:pt x="71" y="4"/>
                    <a:pt x="71" y="8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21"/>
                    <a:pt x="70" y="22"/>
                    <a:pt x="68" y="23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0"/>
                    <a:pt x="49" y="30"/>
                    <a:pt x="48" y="29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8" y="18"/>
                    <a:pt x="33" y="18"/>
                    <a:pt x="30" y="21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1"/>
                    <a:pt x="18" y="33"/>
                    <a:pt x="18" y="35"/>
                  </a:cubicBezTo>
                  <a:cubicBezTo>
                    <a:pt x="18" y="37"/>
                    <a:pt x="19" y="39"/>
                    <a:pt x="21" y="41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50"/>
                    <a:pt x="30" y="52"/>
                    <a:pt x="29" y="53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0" y="71"/>
                    <a:pt x="19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4" y="100"/>
                    <a:pt x="8" y="10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20" y="100"/>
                    <a:pt x="22" y="101"/>
                    <a:pt x="22" y="102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0" y="119"/>
                    <a:pt x="29" y="121"/>
                    <a:pt x="28" y="122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9" y="131"/>
                    <a:pt x="18" y="133"/>
                    <a:pt x="18" y="135"/>
                  </a:cubicBezTo>
                  <a:cubicBezTo>
                    <a:pt x="18" y="138"/>
                    <a:pt x="19" y="139"/>
                    <a:pt x="21" y="141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3" y="153"/>
                    <a:pt x="38" y="153"/>
                    <a:pt x="41" y="150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1"/>
                    <a:pt x="51" y="141"/>
                    <a:pt x="53" y="142"/>
                  </a:cubicBezTo>
                  <a:cubicBezTo>
                    <a:pt x="69" y="148"/>
                    <a:pt x="69" y="148"/>
                    <a:pt x="69" y="148"/>
                  </a:cubicBezTo>
                  <a:cubicBezTo>
                    <a:pt x="70" y="149"/>
                    <a:pt x="71" y="150"/>
                    <a:pt x="71" y="151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7"/>
                    <a:pt x="74" y="170"/>
                    <a:pt x="79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6" y="170"/>
                    <a:pt x="99" y="167"/>
                    <a:pt x="99" y="163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0"/>
                    <a:pt x="100" y="149"/>
                    <a:pt x="102" y="148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1"/>
                    <a:pt x="121" y="141"/>
                    <a:pt x="122" y="142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33" y="153"/>
                    <a:pt x="138" y="153"/>
                    <a:pt x="141" y="150"/>
                  </a:cubicBezTo>
                  <a:cubicBezTo>
                    <a:pt x="150" y="141"/>
                    <a:pt x="150" y="141"/>
                    <a:pt x="150" y="141"/>
                  </a:cubicBezTo>
                  <a:cubicBezTo>
                    <a:pt x="151" y="139"/>
                    <a:pt x="152" y="138"/>
                    <a:pt x="152" y="135"/>
                  </a:cubicBezTo>
                  <a:cubicBezTo>
                    <a:pt x="152" y="133"/>
                    <a:pt x="151" y="131"/>
                    <a:pt x="150" y="130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1" y="121"/>
                    <a:pt x="141" y="119"/>
                    <a:pt x="141" y="118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8" y="101"/>
                    <a:pt x="150" y="100"/>
                    <a:pt x="151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7" y="100"/>
                    <a:pt x="170" y="96"/>
                    <a:pt x="170" y="92"/>
                  </a:cubicBezTo>
                  <a:cubicBezTo>
                    <a:pt x="170" y="79"/>
                    <a:pt x="170" y="79"/>
                    <a:pt x="170" y="79"/>
                  </a:cubicBezTo>
                  <a:cubicBezTo>
                    <a:pt x="170" y="75"/>
                    <a:pt x="167" y="71"/>
                    <a:pt x="162" y="71"/>
                  </a:cubicBezTo>
                  <a:close/>
                  <a:moveTo>
                    <a:pt x="164" y="92"/>
                  </a:moveTo>
                  <a:cubicBezTo>
                    <a:pt x="164" y="93"/>
                    <a:pt x="163" y="94"/>
                    <a:pt x="162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47" y="94"/>
                    <a:pt x="143" y="96"/>
                    <a:pt x="142" y="10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4" y="119"/>
                    <a:pt x="135" y="124"/>
                    <a:pt x="138" y="126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46" y="136"/>
                    <a:pt x="146" y="136"/>
                    <a:pt x="145" y="137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36" y="147"/>
                    <a:pt x="135" y="147"/>
                    <a:pt x="134" y="146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4" y="136"/>
                    <a:pt x="122" y="135"/>
                    <a:pt x="119" y="135"/>
                  </a:cubicBezTo>
                  <a:cubicBezTo>
                    <a:pt x="118" y="135"/>
                    <a:pt x="116" y="136"/>
                    <a:pt x="115" y="136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44"/>
                    <a:pt x="93" y="148"/>
                    <a:pt x="93" y="151"/>
                  </a:cubicBezTo>
                  <a:cubicBezTo>
                    <a:pt x="93" y="163"/>
                    <a:pt x="93" y="163"/>
                    <a:pt x="93" y="163"/>
                  </a:cubicBezTo>
                  <a:cubicBezTo>
                    <a:pt x="93" y="164"/>
                    <a:pt x="93" y="164"/>
                    <a:pt x="92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4"/>
                    <a:pt x="77" y="164"/>
                    <a:pt x="77" y="163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7" y="148"/>
                    <a:pt x="74" y="144"/>
                    <a:pt x="71" y="143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4" y="136"/>
                    <a:pt x="52" y="135"/>
                    <a:pt x="51" y="135"/>
                  </a:cubicBezTo>
                  <a:cubicBezTo>
                    <a:pt x="48" y="135"/>
                    <a:pt x="46" y="136"/>
                    <a:pt x="44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34" y="146"/>
                    <a:pt x="34" y="146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4" y="136"/>
                    <a:pt x="24" y="136"/>
                    <a:pt x="24" y="135"/>
                  </a:cubicBezTo>
                  <a:cubicBezTo>
                    <a:pt x="24" y="135"/>
                    <a:pt x="24" y="135"/>
                    <a:pt x="25" y="134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5" y="124"/>
                    <a:pt x="36" y="119"/>
                    <a:pt x="34" y="11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7" y="96"/>
                    <a:pt x="23" y="94"/>
                    <a:pt x="19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7" y="94"/>
                    <a:pt x="6" y="93"/>
                    <a:pt x="6" y="92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7" y="77"/>
                    <a:pt x="8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77"/>
                    <a:pt x="27" y="74"/>
                    <a:pt x="28" y="7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6" y="52"/>
                    <a:pt x="35" y="47"/>
                    <a:pt x="33" y="44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5"/>
                  </a:cubicBezTo>
                  <a:cubicBezTo>
                    <a:pt x="24" y="35"/>
                    <a:pt x="24" y="34"/>
                    <a:pt x="25" y="34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5" y="24"/>
                    <a:pt x="36" y="24"/>
                    <a:pt x="36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6" y="35"/>
                    <a:pt x="48" y="36"/>
                    <a:pt x="51" y="36"/>
                  </a:cubicBezTo>
                  <a:cubicBezTo>
                    <a:pt x="52" y="36"/>
                    <a:pt x="54" y="35"/>
                    <a:pt x="55" y="35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4" y="27"/>
                    <a:pt x="77" y="23"/>
                    <a:pt x="77" y="1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7"/>
                    <a:pt x="78" y="6"/>
                    <a:pt x="79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7"/>
                    <a:pt x="93" y="8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3"/>
                    <a:pt x="96" y="27"/>
                    <a:pt x="100" y="28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8" y="36"/>
                    <a:pt x="123" y="36"/>
                    <a:pt x="126" y="33"/>
                  </a:cubicBezTo>
                  <a:cubicBezTo>
                    <a:pt x="134" y="25"/>
                    <a:pt x="134" y="25"/>
                    <a:pt x="134" y="25"/>
                  </a:cubicBezTo>
                  <a:cubicBezTo>
                    <a:pt x="135" y="24"/>
                    <a:pt x="136" y="24"/>
                    <a:pt x="136" y="2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4"/>
                    <a:pt x="146" y="35"/>
                    <a:pt x="146" y="35"/>
                  </a:cubicBezTo>
                  <a:cubicBezTo>
                    <a:pt x="146" y="36"/>
                    <a:pt x="146" y="36"/>
                    <a:pt x="145" y="37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5" y="47"/>
                    <a:pt x="134" y="52"/>
                    <a:pt x="136" y="55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3" y="74"/>
                    <a:pt x="147" y="77"/>
                    <a:pt x="151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7"/>
                    <a:pt x="164" y="78"/>
                    <a:pt x="164" y="79"/>
                  </a:cubicBezTo>
                  <a:lnTo>
                    <a:pt x="164" y="92"/>
                  </a:lnTo>
                  <a:close/>
                  <a:moveTo>
                    <a:pt x="85" y="62"/>
                  </a:moveTo>
                  <a:cubicBezTo>
                    <a:pt x="72" y="62"/>
                    <a:pt x="62" y="72"/>
                    <a:pt x="62" y="85"/>
                  </a:cubicBezTo>
                  <a:cubicBezTo>
                    <a:pt x="62" y="98"/>
                    <a:pt x="72" y="109"/>
                    <a:pt x="85" y="109"/>
                  </a:cubicBezTo>
                  <a:cubicBezTo>
                    <a:pt x="98" y="109"/>
                    <a:pt x="109" y="98"/>
                    <a:pt x="109" y="85"/>
                  </a:cubicBezTo>
                  <a:cubicBezTo>
                    <a:pt x="109" y="72"/>
                    <a:pt x="98" y="62"/>
                    <a:pt x="85" y="62"/>
                  </a:cubicBezTo>
                  <a:close/>
                  <a:moveTo>
                    <a:pt x="85" y="103"/>
                  </a:moveTo>
                  <a:cubicBezTo>
                    <a:pt x="76" y="103"/>
                    <a:pt x="68" y="95"/>
                    <a:pt x="68" y="85"/>
                  </a:cubicBezTo>
                  <a:cubicBezTo>
                    <a:pt x="68" y="76"/>
                    <a:pt x="76" y="68"/>
                    <a:pt x="85" y="68"/>
                  </a:cubicBezTo>
                  <a:cubicBezTo>
                    <a:pt x="95" y="68"/>
                    <a:pt x="103" y="76"/>
                    <a:pt x="103" y="85"/>
                  </a:cubicBezTo>
                  <a:cubicBezTo>
                    <a:pt x="103" y="95"/>
                    <a:pt x="95" y="103"/>
                    <a:pt x="85" y="103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847099" y="3674682"/>
            <a:ext cx="576580" cy="576580"/>
            <a:chOff x="8407459" y="1864114"/>
            <a:chExt cx="576580" cy="576580"/>
          </a:xfrm>
          <a:solidFill>
            <a:schemeClr val="bg1"/>
          </a:solidFill>
        </p:grpSpPr>
        <p:sp>
          <p:nvSpPr>
            <p:cNvPr id="102" name="圆角矩形 101"/>
            <p:cNvSpPr/>
            <p:nvPr/>
          </p:nvSpPr>
          <p:spPr>
            <a:xfrm>
              <a:off x="8407459" y="1864114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01" name="组合 200"/>
            <p:cNvGrpSpPr/>
            <p:nvPr/>
          </p:nvGrpSpPr>
          <p:grpSpPr>
            <a:xfrm>
              <a:off x="8570278" y="1973200"/>
              <a:ext cx="265204" cy="344007"/>
              <a:chOff x="8175428" y="2319832"/>
              <a:chExt cx="244310" cy="316905"/>
            </a:xfrm>
            <a:grpFill/>
          </p:grpSpPr>
          <p:sp useBgFill="1">
            <p:nvSpPr>
              <p:cNvPr id="202" name="Freeform 321"/>
              <p:cNvSpPr>
                <a:spLocks/>
              </p:cNvSpPr>
              <p:nvPr/>
            </p:nvSpPr>
            <p:spPr bwMode="auto">
              <a:xfrm>
                <a:off x="8366688" y="2577404"/>
                <a:ext cx="53050" cy="53050"/>
              </a:xfrm>
              <a:custGeom>
                <a:avLst/>
                <a:gdLst>
                  <a:gd name="T0" fmla="*/ 28 w 32"/>
                  <a:gd name="T1" fmla="*/ 32 h 32"/>
                  <a:gd name="T2" fmla="*/ 25 w 32"/>
                  <a:gd name="T3" fmla="*/ 31 h 32"/>
                  <a:gd name="T4" fmla="*/ 1 w 32"/>
                  <a:gd name="T5" fmla="*/ 7 h 32"/>
                  <a:gd name="T6" fmla="*/ 1 w 32"/>
                  <a:gd name="T7" fmla="*/ 1 h 32"/>
                  <a:gd name="T8" fmla="*/ 7 w 32"/>
                  <a:gd name="T9" fmla="*/ 1 h 32"/>
                  <a:gd name="T10" fmla="*/ 31 w 32"/>
                  <a:gd name="T11" fmla="*/ 25 h 32"/>
                  <a:gd name="T12" fmla="*/ 31 w 32"/>
                  <a:gd name="T13" fmla="*/ 31 h 32"/>
                  <a:gd name="T14" fmla="*/ 28 w 32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2">
                    <a:moveTo>
                      <a:pt x="28" y="32"/>
                    </a:moveTo>
                    <a:cubicBezTo>
                      <a:pt x="27" y="32"/>
                      <a:pt x="26" y="32"/>
                      <a:pt x="25" y="31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1" y="1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7"/>
                      <a:pt x="32" y="29"/>
                      <a:pt x="31" y="31"/>
                    </a:cubicBezTo>
                    <a:cubicBezTo>
                      <a:pt x="30" y="32"/>
                      <a:pt x="29" y="32"/>
                      <a:pt x="28" y="3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3" name="Freeform 322"/>
              <p:cNvSpPr>
                <a:spLocks noEditPoints="1"/>
              </p:cNvSpPr>
              <p:nvPr/>
            </p:nvSpPr>
            <p:spPr bwMode="auto">
              <a:xfrm>
                <a:off x="8294093" y="2504809"/>
                <a:ext cx="92140" cy="92838"/>
              </a:xfrm>
              <a:custGeom>
                <a:avLst/>
                <a:gdLst>
                  <a:gd name="T0" fmla="*/ 28 w 56"/>
                  <a:gd name="T1" fmla="*/ 56 h 56"/>
                  <a:gd name="T2" fmla="*/ 28 w 56"/>
                  <a:gd name="T3" fmla="*/ 56 h 56"/>
                  <a:gd name="T4" fmla="*/ 0 w 56"/>
                  <a:gd name="T5" fmla="*/ 28 h 56"/>
                  <a:gd name="T6" fmla="*/ 8 w 56"/>
                  <a:gd name="T7" fmla="*/ 8 h 56"/>
                  <a:gd name="T8" fmla="*/ 28 w 56"/>
                  <a:gd name="T9" fmla="*/ 0 h 56"/>
                  <a:gd name="T10" fmla="*/ 48 w 56"/>
                  <a:gd name="T11" fmla="*/ 8 h 56"/>
                  <a:gd name="T12" fmla="*/ 56 w 56"/>
                  <a:gd name="T13" fmla="*/ 28 h 56"/>
                  <a:gd name="T14" fmla="*/ 48 w 56"/>
                  <a:gd name="T15" fmla="*/ 48 h 56"/>
                  <a:gd name="T16" fmla="*/ 28 w 56"/>
                  <a:gd name="T17" fmla="*/ 56 h 56"/>
                  <a:gd name="T18" fmla="*/ 28 w 56"/>
                  <a:gd name="T19" fmla="*/ 8 h 56"/>
                  <a:gd name="T20" fmla="*/ 14 w 56"/>
                  <a:gd name="T21" fmla="*/ 14 h 56"/>
                  <a:gd name="T22" fmla="*/ 8 w 56"/>
                  <a:gd name="T23" fmla="*/ 28 h 56"/>
                  <a:gd name="T24" fmla="*/ 28 w 56"/>
                  <a:gd name="T25" fmla="*/ 48 h 56"/>
                  <a:gd name="T26" fmla="*/ 42 w 56"/>
                  <a:gd name="T27" fmla="*/ 42 h 56"/>
                  <a:gd name="T28" fmla="*/ 48 w 56"/>
                  <a:gd name="T29" fmla="*/ 28 h 56"/>
                  <a:gd name="T30" fmla="*/ 42 w 56"/>
                  <a:gd name="T31" fmla="*/ 14 h 56"/>
                  <a:gd name="T32" fmla="*/ 28 w 56"/>
                  <a:gd name="T33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6" h="56">
                    <a:moveTo>
                      <a:pt x="28" y="56"/>
                    </a:moveTo>
                    <a:cubicBezTo>
                      <a:pt x="28" y="56"/>
                      <a:pt x="28" y="56"/>
                      <a:pt x="28" y="56"/>
                    </a:cubicBezTo>
                    <a:cubicBezTo>
                      <a:pt x="13" y="56"/>
                      <a:pt x="0" y="43"/>
                      <a:pt x="0" y="28"/>
                    </a:cubicBezTo>
                    <a:cubicBezTo>
                      <a:pt x="0" y="21"/>
                      <a:pt x="3" y="13"/>
                      <a:pt x="8" y="8"/>
                    </a:cubicBezTo>
                    <a:cubicBezTo>
                      <a:pt x="13" y="3"/>
                      <a:pt x="20" y="0"/>
                      <a:pt x="28" y="0"/>
                    </a:cubicBezTo>
                    <a:cubicBezTo>
                      <a:pt x="35" y="0"/>
                      <a:pt x="42" y="3"/>
                      <a:pt x="48" y="8"/>
                    </a:cubicBezTo>
                    <a:cubicBezTo>
                      <a:pt x="53" y="13"/>
                      <a:pt x="56" y="21"/>
                      <a:pt x="56" y="28"/>
                    </a:cubicBezTo>
                    <a:cubicBezTo>
                      <a:pt x="56" y="35"/>
                      <a:pt x="53" y="43"/>
                      <a:pt x="48" y="48"/>
                    </a:cubicBezTo>
                    <a:cubicBezTo>
                      <a:pt x="42" y="53"/>
                      <a:pt x="35" y="56"/>
                      <a:pt x="28" y="56"/>
                    </a:cubicBezTo>
                    <a:close/>
                    <a:moveTo>
                      <a:pt x="28" y="8"/>
                    </a:moveTo>
                    <a:cubicBezTo>
                      <a:pt x="23" y="8"/>
                      <a:pt x="18" y="10"/>
                      <a:pt x="14" y="14"/>
                    </a:cubicBezTo>
                    <a:cubicBezTo>
                      <a:pt x="10" y="18"/>
                      <a:pt x="8" y="23"/>
                      <a:pt x="8" y="28"/>
                    </a:cubicBezTo>
                    <a:cubicBezTo>
                      <a:pt x="8" y="39"/>
                      <a:pt x="17" y="48"/>
                      <a:pt x="28" y="48"/>
                    </a:cubicBezTo>
                    <a:cubicBezTo>
                      <a:pt x="33" y="48"/>
                      <a:pt x="38" y="46"/>
                      <a:pt x="42" y="42"/>
                    </a:cubicBezTo>
                    <a:cubicBezTo>
                      <a:pt x="46" y="38"/>
                      <a:pt x="48" y="33"/>
                      <a:pt x="48" y="28"/>
                    </a:cubicBezTo>
                    <a:cubicBezTo>
                      <a:pt x="48" y="23"/>
                      <a:pt x="46" y="18"/>
                      <a:pt x="42" y="14"/>
                    </a:cubicBezTo>
                    <a:cubicBezTo>
                      <a:pt x="38" y="10"/>
                      <a:pt x="33" y="8"/>
                      <a:pt x="28" y="8"/>
                    </a:cubicBezTo>
                    <a:close/>
                  </a:path>
                </a:pathLst>
              </a:custGeom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4" name="Freeform 323"/>
              <p:cNvSpPr>
                <a:spLocks/>
              </p:cNvSpPr>
              <p:nvPr/>
            </p:nvSpPr>
            <p:spPr bwMode="auto">
              <a:xfrm>
                <a:off x="8175428" y="2319832"/>
                <a:ext cx="237330" cy="316905"/>
              </a:xfrm>
              <a:custGeom>
                <a:avLst/>
                <a:gdLst>
                  <a:gd name="T0" fmla="*/ 80 w 144"/>
                  <a:gd name="T1" fmla="*/ 192 h 192"/>
                  <a:gd name="T2" fmla="*/ 4 w 144"/>
                  <a:gd name="T3" fmla="*/ 192 h 192"/>
                  <a:gd name="T4" fmla="*/ 0 w 144"/>
                  <a:gd name="T5" fmla="*/ 188 h 192"/>
                  <a:gd name="T6" fmla="*/ 0 w 144"/>
                  <a:gd name="T7" fmla="*/ 47 h 192"/>
                  <a:gd name="T8" fmla="*/ 1 w 144"/>
                  <a:gd name="T9" fmla="*/ 44 h 192"/>
                  <a:gd name="T10" fmla="*/ 43 w 144"/>
                  <a:gd name="T11" fmla="*/ 1 h 192"/>
                  <a:gd name="T12" fmla="*/ 45 w 144"/>
                  <a:gd name="T13" fmla="*/ 0 h 192"/>
                  <a:gd name="T14" fmla="*/ 140 w 144"/>
                  <a:gd name="T15" fmla="*/ 0 h 192"/>
                  <a:gd name="T16" fmla="*/ 144 w 144"/>
                  <a:gd name="T17" fmla="*/ 4 h 192"/>
                  <a:gd name="T18" fmla="*/ 144 w 144"/>
                  <a:gd name="T19" fmla="*/ 116 h 192"/>
                  <a:gd name="T20" fmla="*/ 140 w 144"/>
                  <a:gd name="T21" fmla="*/ 120 h 192"/>
                  <a:gd name="T22" fmla="*/ 136 w 144"/>
                  <a:gd name="T23" fmla="*/ 116 h 192"/>
                  <a:gd name="T24" fmla="*/ 136 w 144"/>
                  <a:gd name="T25" fmla="*/ 8 h 192"/>
                  <a:gd name="T26" fmla="*/ 47 w 144"/>
                  <a:gd name="T27" fmla="*/ 8 h 192"/>
                  <a:gd name="T28" fmla="*/ 8 w 144"/>
                  <a:gd name="T29" fmla="*/ 48 h 192"/>
                  <a:gd name="T30" fmla="*/ 8 w 144"/>
                  <a:gd name="T31" fmla="*/ 184 h 192"/>
                  <a:gd name="T32" fmla="*/ 80 w 144"/>
                  <a:gd name="T33" fmla="*/ 184 h 192"/>
                  <a:gd name="T34" fmla="*/ 84 w 144"/>
                  <a:gd name="T35" fmla="*/ 188 h 192"/>
                  <a:gd name="T36" fmla="*/ 80 w 144"/>
                  <a:gd name="T3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4" h="192">
                    <a:moveTo>
                      <a:pt x="80" y="192"/>
                    </a:moveTo>
                    <a:cubicBezTo>
                      <a:pt x="4" y="192"/>
                      <a:pt x="4" y="192"/>
                      <a:pt x="4" y="192"/>
                    </a:cubicBezTo>
                    <a:cubicBezTo>
                      <a:pt x="2" y="192"/>
                      <a:pt x="0" y="190"/>
                      <a:pt x="0" y="18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5"/>
                      <a:pt x="0" y="44"/>
                      <a:pt x="1" y="44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4" y="0"/>
                      <a:pt x="45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42" y="0"/>
                      <a:pt x="144" y="2"/>
                      <a:pt x="144" y="4"/>
                    </a:cubicBezTo>
                    <a:cubicBezTo>
                      <a:pt x="144" y="116"/>
                      <a:pt x="144" y="116"/>
                      <a:pt x="144" y="116"/>
                    </a:cubicBezTo>
                    <a:cubicBezTo>
                      <a:pt x="144" y="118"/>
                      <a:pt x="142" y="120"/>
                      <a:pt x="140" y="120"/>
                    </a:cubicBezTo>
                    <a:cubicBezTo>
                      <a:pt x="138" y="120"/>
                      <a:pt x="136" y="118"/>
                      <a:pt x="136" y="116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0" y="184"/>
                      <a:pt x="80" y="184"/>
                      <a:pt x="80" y="184"/>
                    </a:cubicBezTo>
                    <a:cubicBezTo>
                      <a:pt x="82" y="184"/>
                      <a:pt x="84" y="186"/>
                      <a:pt x="84" y="188"/>
                    </a:cubicBezTo>
                    <a:cubicBezTo>
                      <a:pt x="84" y="190"/>
                      <a:pt x="82" y="192"/>
                      <a:pt x="80" y="19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5" name="Freeform 324"/>
              <p:cNvSpPr>
                <a:spLocks/>
              </p:cNvSpPr>
              <p:nvPr/>
            </p:nvSpPr>
            <p:spPr bwMode="auto">
              <a:xfrm>
                <a:off x="8181710" y="2319832"/>
                <a:ext cx="79575" cy="92838"/>
              </a:xfrm>
              <a:custGeom>
                <a:avLst/>
                <a:gdLst>
                  <a:gd name="T0" fmla="*/ 44 w 48"/>
                  <a:gd name="T1" fmla="*/ 56 h 56"/>
                  <a:gd name="T2" fmla="*/ 4 w 48"/>
                  <a:gd name="T3" fmla="*/ 56 h 56"/>
                  <a:gd name="T4" fmla="*/ 0 w 48"/>
                  <a:gd name="T5" fmla="*/ 52 h 56"/>
                  <a:gd name="T6" fmla="*/ 4 w 48"/>
                  <a:gd name="T7" fmla="*/ 48 h 56"/>
                  <a:gd name="T8" fmla="*/ 40 w 48"/>
                  <a:gd name="T9" fmla="*/ 48 h 56"/>
                  <a:gd name="T10" fmla="*/ 40 w 48"/>
                  <a:gd name="T11" fmla="*/ 4 h 56"/>
                  <a:gd name="T12" fmla="*/ 44 w 48"/>
                  <a:gd name="T13" fmla="*/ 0 h 56"/>
                  <a:gd name="T14" fmla="*/ 48 w 48"/>
                  <a:gd name="T15" fmla="*/ 4 h 56"/>
                  <a:gd name="T16" fmla="*/ 48 w 48"/>
                  <a:gd name="T17" fmla="*/ 52 h 56"/>
                  <a:gd name="T18" fmla="*/ 44 w 48"/>
                  <a:gd name="T1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6">
                    <a:moveTo>
                      <a:pt x="4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4"/>
                      <a:pt x="0" y="52"/>
                    </a:cubicBezTo>
                    <a:cubicBezTo>
                      <a:pt x="0" y="50"/>
                      <a:pt x="2" y="48"/>
                      <a:pt x="4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2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4"/>
                      <a:pt x="46" y="56"/>
                      <a:pt x="44" y="56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5" name="等腰三角形 54"/>
          <p:cNvSpPr/>
          <p:nvPr/>
        </p:nvSpPr>
        <p:spPr>
          <a:xfrm rot="10800000">
            <a:off x="2918199" y="2777719"/>
            <a:ext cx="795528" cy="342900"/>
          </a:xfrm>
          <a:prstGeom prst="triangle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99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59259E-6 L 5E-6 -0.05972 " pathEditMode="relative" rAng="0" ptsTypes="AA">
                                      <p:cBhvr>
                                        <p:cTn id="20" dur="10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22222E-6 L 0.05183 2.22222E-6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50"/>
                            </p:stCondLst>
                            <p:childTnLst>
                              <p:par>
                                <p:cTn id="3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4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22222E-6 L 0.05183 2.22222E-6 " pathEditMode="relative" rAng="0" ptsTypes="AA">
                                      <p:cBhvr>
                                        <p:cTn id="46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450"/>
                            </p:stCondLst>
                            <p:childTnLst>
                              <p:par>
                                <p:cTn id="4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4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22222E-6 L 0.05183 2.22222E-6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5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45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0.05183 2.59259E-6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450"/>
                            </p:stCondLst>
                            <p:childTnLst>
                              <p:par>
                                <p:cTn id="7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4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59259E-6 L 0.05183 2.59259E-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450"/>
                            </p:stCondLst>
                            <p:childTnLst>
                              <p:par>
                                <p:cTn id="8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345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0.05182 2.59259E-6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5" grpId="0" animBg="1"/>
      <p:bldP spid="55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参考文献</a:t>
            </a:r>
          </a:p>
        </p:txBody>
      </p:sp>
      <p:sp>
        <p:nvSpPr>
          <p:cNvPr id="29" name="矩形 28"/>
          <p:cNvSpPr/>
          <p:nvPr/>
        </p:nvSpPr>
        <p:spPr>
          <a:xfrm>
            <a:off x="3915478" y="686223"/>
            <a:ext cx="9168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Reference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3803053" y="42461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91EB5F8D-03A6-4B8C-9316-C64D797E7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74755540"/>
              </p:ext>
            </p:extLst>
          </p:nvPr>
        </p:nvGraphicFramePr>
        <p:xfrm>
          <a:off x="2114476" y="2165972"/>
          <a:ext cx="8383194" cy="926478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383194">
                  <a:extLst>
                    <a:ext uri="{9D8B030D-6E8A-4147-A177-3AD203B41FA5}">
                      <a16:colId xmlns:a16="http://schemas.microsoft.com/office/drawing/2014/main" val="2855165463"/>
                    </a:ext>
                  </a:extLst>
                </a:gridCol>
              </a:tblGrid>
              <a:tr h="926478">
                <a:tc>
                  <a:txBody>
                    <a:bodyPr/>
                    <a:lstStyle/>
                    <a:p>
                      <a:r>
                        <a:rPr lang="zh-CN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《软件工程导论》</a:t>
                      </a:r>
                    </a:p>
                    <a:p>
                      <a:r>
                        <a:rPr lang="zh-CN" altLang="zh-CN" sz="24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出版社：清华大学出版社 作者：张海蕃 牟</a:t>
                      </a:r>
                      <a:r>
                        <a:rPr lang="zh-CN" altLang="zh-CN" sz="24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永敏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866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4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0.05183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498311" y="2605889"/>
            <a:ext cx="79319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THANK YOU</a:t>
            </a:r>
            <a:endParaRPr lang="zh-CN" altLang="en-US" sz="8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4395" y="3946376"/>
            <a:ext cx="5003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请老师加以指导，谢谢</a:t>
            </a:r>
          </a:p>
        </p:txBody>
      </p:sp>
    </p:spTree>
    <p:extLst>
      <p:ext uri="{BB962C8B-B14F-4D97-AF65-F5344CB8AC3E}">
        <p14:creationId xmlns:p14="http://schemas.microsoft.com/office/powerpoint/2010/main" val="407844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2129594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项目背景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162769" y="2775925"/>
            <a:ext cx="5432734" cy="31173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在如今的大学生活中，学生各种各样的服务需求越来越多，但并不是所有需求都能得到满足或者服务的满足并不方便，为了能给大学生生活提供足够的便利，我们决定开发这个学生服务集合体工具，提高</a:t>
            </a:r>
            <a:r>
              <a:rPr lang="zh-CN" altLang="en-US" sz="24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大学生日常</a:t>
            </a:r>
            <a:r>
              <a:rPr lang="zh-CN" altLang="en-US" sz="24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效率。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01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1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4" grpId="0"/>
      <p:bldP spid="7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BF79A9AA-A837-4EAD-903F-FAFFA92245B4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1" name="矩形 20"/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467978A4-E7B8-46EF-B286-A0B5D61E1133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9ADA70C-C3BC-4EAA-8112-CDC1A420D6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50"/>
          <a:stretch/>
        </p:blipFill>
        <p:spPr>
          <a:xfrm>
            <a:off x="2356602" y="1154827"/>
            <a:ext cx="2861076" cy="538007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BEBC526-3F8D-4831-AAFC-453505E496CC}"/>
              </a:ext>
            </a:extLst>
          </p:cNvPr>
          <p:cNvSpPr txBox="1"/>
          <p:nvPr/>
        </p:nvSpPr>
        <p:spPr>
          <a:xfrm>
            <a:off x="5807153" y="2731452"/>
            <a:ext cx="5408101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</a:rPr>
              <a:t>快递代拿，快递小哥一直催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紧急求助，此群中没有人回应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求购教材，依旧没人可以提供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代买餐饮、收购闲置</a:t>
            </a:r>
            <a:r>
              <a:rPr lang="en-US" altLang="zh-CN" sz="28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800" dirty="0">
                <a:solidFill>
                  <a:schemeClr val="bg1"/>
                </a:solidFill>
              </a:rPr>
              <a:t>越来越多的需求，</a:t>
            </a:r>
            <a:endParaRPr lang="en-US" altLang="zh-CN" sz="2800" dirty="0">
              <a:solidFill>
                <a:schemeClr val="bg1"/>
              </a:solidFill>
            </a:endParaRPr>
          </a:p>
          <a:p>
            <a:r>
              <a:rPr lang="zh-CN" altLang="en-US" sz="2800" dirty="0">
                <a:solidFill>
                  <a:schemeClr val="bg1"/>
                </a:solidFill>
              </a:rPr>
              <a:t>却无法得到满足</a:t>
            </a:r>
          </a:p>
        </p:txBody>
      </p:sp>
    </p:spTree>
    <p:extLst>
      <p:ext uri="{BB962C8B-B14F-4D97-AF65-F5344CB8AC3E}">
        <p14:creationId xmlns:p14="http://schemas.microsoft.com/office/powerpoint/2010/main" val="413162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356602" y="1051426"/>
            <a:ext cx="8414261" cy="5705280"/>
            <a:chOff x="-102576" y="1712867"/>
            <a:chExt cx="5312706" cy="1440000"/>
          </a:xfrm>
          <a:solidFill>
            <a:schemeClr val="bg1">
              <a:alpha val="65000"/>
            </a:schemeClr>
          </a:solidFill>
        </p:grpSpPr>
        <p:sp>
          <p:nvSpPr>
            <p:cNvPr id="43" name="矩形 42"/>
            <p:cNvSpPr/>
            <p:nvPr/>
          </p:nvSpPr>
          <p:spPr>
            <a:xfrm>
              <a:off x="-102576" y="1712867"/>
              <a:ext cx="5312706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0258" y="1732081"/>
              <a:ext cx="443068" cy="853005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项目开发工具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AB2852E-9F08-4F0F-B69D-424C286E027D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8176E54-589E-4BE9-9765-62FF9A1A6A5A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71F9199-C8F0-4B5F-B4D8-B1840498B1DB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76A78F89-5D80-4B9F-A03A-0D7D49D24251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 6">
            <a:extLst>
              <a:ext uri="{FF2B5EF4-FFF2-40B4-BE49-F238E27FC236}">
                <a16:creationId xmlns:a16="http://schemas.microsoft.com/office/drawing/2014/main" id="{CDC86B6D-54A4-44FB-803B-40BC7336C625}"/>
              </a:ext>
            </a:extLst>
          </p:cNvPr>
          <p:cNvGrpSpPr/>
          <p:nvPr/>
        </p:nvGrpSpPr>
        <p:grpSpPr>
          <a:xfrm>
            <a:off x="3300892" y="1920240"/>
            <a:ext cx="6908794" cy="711224"/>
            <a:chOff x="3101250" y="2499860"/>
            <a:chExt cx="5130734" cy="711224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BB717F7E-A450-44B8-90FE-E3C672D65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1250" y="2499860"/>
              <a:ext cx="534838" cy="616949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C51A190-E584-4207-9E79-E45554D8E9D8}"/>
                </a:ext>
              </a:extLst>
            </p:cNvPr>
            <p:cNvSpPr/>
            <p:nvPr/>
          </p:nvSpPr>
          <p:spPr>
            <a:xfrm>
              <a:off x="3659984" y="2626309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Photoshop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在线图片编辑器是一个专业的在线</a:t>
              </a:r>
              <a:r>
                <a:rPr lang="en-US" altLang="zh-CN" sz="1600" kern="100" dirty="0" err="1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照片处理软件。</a:t>
              </a:r>
            </a:p>
          </p:txBody>
        </p:sp>
      </p:grpSp>
      <p:grpSp>
        <p:nvGrpSpPr>
          <p:cNvPr id="21" name="组 7">
            <a:extLst>
              <a:ext uri="{FF2B5EF4-FFF2-40B4-BE49-F238E27FC236}">
                <a16:creationId xmlns:a16="http://schemas.microsoft.com/office/drawing/2014/main" id="{67C906E0-63A4-4F97-A180-0D0D7BEE6CFA}"/>
              </a:ext>
            </a:extLst>
          </p:cNvPr>
          <p:cNvGrpSpPr/>
          <p:nvPr/>
        </p:nvGrpSpPr>
        <p:grpSpPr>
          <a:xfrm>
            <a:off x="3300174" y="2596641"/>
            <a:ext cx="6978242" cy="811709"/>
            <a:chOff x="3100534" y="3176261"/>
            <a:chExt cx="5115093" cy="811709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44844C18-488B-44DD-850F-ABAAE66D6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176261"/>
              <a:ext cx="538054" cy="627906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D8BB3E6-51D5-4E11-8AC4-93F10E9A373A}"/>
                </a:ext>
              </a:extLst>
            </p:cNvPr>
            <p:cNvSpPr/>
            <p:nvPr/>
          </p:nvSpPr>
          <p:spPr>
            <a:xfrm>
              <a:off x="3643627" y="3403195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MySQL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：用于访问和处理数据库的标准的计算机语言。</a:t>
              </a:r>
            </a:p>
          </p:txBody>
        </p:sp>
      </p:grpSp>
      <p:grpSp>
        <p:nvGrpSpPr>
          <p:cNvPr id="24" name="组 10">
            <a:extLst>
              <a:ext uri="{FF2B5EF4-FFF2-40B4-BE49-F238E27FC236}">
                <a16:creationId xmlns:a16="http://schemas.microsoft.com/office/drawing/2014/main" id="{5F5ADCB0-4565-4618-8967-313E4D3BBDC4}"/>
              </a:ext>
            </a:extLst>
          </p:cNvPr>
          <p:cNvGrpSpPr/>
          <p:nvPr/>
        </p:nvGrpSpPr>
        <p:grpSpPr>
          <a:xfrm>
            <a:off x="3300175" y="3258021"/>
            <a:ext cx="7102473" cy="664045"/>
            <a:chOff x="3100534" y="3837641"/>
            <a:chExt cx="6136030" cy="66404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C6F6262F-444A-458A-9A2B-B7096D238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837641"/>
              <a:ext cx="642390" cy="613361"/>
            </a:xfrm>
            <a:prstGeom prst="rect">
              <a:avLst/>
            </a:prstGeom>
          </p:spPr>
        </p:pic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3A44FEA-B23E-4BDC-9BF5-008D033C9E35}"/>
                </a:ext>
              </a:extLst>
            </p:cNvPr>
            <p:cNvSpPr/>
            <p:nvPr/>
          </p:nvSpPr>
          <p:spPr>
            <a:xfrm>
              <a:off x="3734690" y="3916911"/>
              <a:ext cx="550187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Git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：一个开源的分布式版本控制系统，可以高效处理从很小到非常大的项目版本管理。</a:t>
              </a:r>
            </a:p>
          </p:txBody>
        </p:sp>
      </p:grpSp>
      <p:grpSp>
        <p:nvGrpSpPr>
          <p:cNvPr id="27" name="组 11">
            <a:extLst>
              <a:ext uri="{FF2B5EF4-FFF2-40B4-BE49-F238E27FC236}">
                <a16:creationId xmlns:a16="http://schemas.microsoft.com/office/drawing/2014/main" id="{7F1ED77E-3835-4C2A-B855-21EF5C496943}"/>
              </a:ext>
            </a:extLst>
          </p:cNvPr>
          <p:cNvGrpSpPr/>
          <p:nvPr/>
        </p:nvGrpSpPr>
        <p:grpSpPr>
          <a:xfrm>
            <a:off x="3319347" y="3916172"/>
            <a:ext cx="5857490" cy="526303"/>
            <a:chOff x="3119705" y="4495792"/>
            <a:chExt cx="4001820" cy="52630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04BB0769-97FD-436D-8535-9190C1A0C9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17"/>
            <a:stretch/>
          </p:blipFill>
          <p:spPr>
            <a:xfrm>
              <a:off x="3119705" y="4495792"/>
              <a:ext cx="493090" cy="526303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20294AEA-669E-47B0-B6A3-B690F71684CD}"/>
                </a:ext>
              </a:extLst>
            </p:cNvPr>
            <p:cNvSpPr/>
            <p:nvPr/>
          </p:nvSpPr>
          <p:spPr>
            <a:xfrm>
              <a:off x="3634288" y="4632675"/>
              <a:ext cx="348723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：通用的项目管理工具软件。</a:t>
              </a:r>
            </a:p>
          </p:txBody>
        </p:sp>
      </p:grpSp>
      <p:grpSp>
        <p:nvGrpSpPr>
          <p:cNvPr id="30" name="组 12">
            <a:extLst>
              <a:ext uri="{FF2B5EF4-FFF2-40B4-BE49-F238E27FC236}">
                <a16:creationId xmlns:a16="http://schemas.microsoft.com/office/drawing/2014/main" id="{E9C536DF-0385-4FF7-8970-49DD30C9227F}"/>
              </a:ext>
            </a:extLst>
          </p:cNvPr>
          <p:cNvGrpSpPr/>
          <p:nvPr/>
        </p:nvGrpSpPr>
        <p:grpSpPr>
          <a:xfrm>
            <a:off x="3319346" y="4525624"/>
            <a:ext cx="7083302" cy="616134"/>
            <a:chOff x="3119705" y="5021290"/>
            <a:chExt cx="6116396" cy="616134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D2343D09-FBEC-49DE-95DB-50709FCE8881}"/>
                </a:ext>
              </a:extLst>
            </p:cNvPr>
            <p:cNvSpPr/>
            <p:nvPr/>
          </p:nvSpPr>
          <p:spPr>
            <a:xfrm>
              <a:off x="3742924" y="5052649"/>
              <a:ext cx="549317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Html5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：万维网的核心语言、标准通用标记语言下的一个应用超文本标记语言。</a:t>
              </a:r>
            </a:p>
          </p:txBody>
        </p:sp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92271B8-A950-44CF-BD96-703C59747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9705" y="5021290"/>
              <a:ext cx="623219" cy="588121"/>
            </a:xfrm>
            <a:prstGeom prst="rect">
              <a:avLst/>
            </a:prstGeom>
          </p:spPr>
        </p:pic>
      </p:grpSp>
      <p:grpSp>
        <p:nvGrpSpPr>
          <p:cNvPr id="34" name="组 13">
            <a:extLst>
              <a:ext uri="{FF2B5EF4-FFF2-40B4-BE49-F238E27FC236}">
                <a16:creationId xmlns:a16="http://schemas.microsoft.com/office/drawing/2014/main" id="{A793FE8F-0749-4346-BA65-36EA3CB4F5F8}"/>
              </a:ext>
            </a:extLst>
          </p:cNvPr>
          <p:cNvGrpSpPr/>
          <p:nvPr/>
        </p:nvGrpSpPr>
        <p:grpSpPr>
          <a:xfrm>
            <a:off x="3300809" y="5245234"/>
            <a:ext cx="5767033" cy="613362"/>
            <a:chOff x="3067793" y="5705373"/>
            <a:chExt cx="3791808" cy="613362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ABFB4935-1E54-4D34-84E0-388351FF8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7793" y="5705373"/>
              <a:ext cx="486731" cy="613362"/>
            </a:xfrm>
            <a:prstGeom prst="rect">
              <a:avLst/>
            </a:prstGeom>
          </p:spPr>
        </p:pic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713D3E93-1176-4F8B-B454-6D987D6C72AB}"/>
                </a:ext>
              </a:extLst>
            </p:cNvPr>
            <p:cNvSpPr/>
            <p:nvPr/>
          </p:nvSpPr>
          <p:spPr>
            <a:xfrm>
              <a:off x="3566712" y="5856685"/>
              <a:ext cx="32928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Css3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：用于控制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Web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页面的外观。</a:t>
              </a:r>
              <a:endPara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1A8FC73A-75B3-4E98-A14C-8365CAA48CE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14" b="9535"/>
          <a:stretch/>
        </p:blipFill>
        <p:spPr>
          <a:xfrm>
            <a:off x="3300174" y="5945127"/>
            <a:ext cx="759450" cy="68643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FA8D023-752C-4EA4-AE00-815B5B834C95}"/>
              </a:ext>
            </a:extLst>
          </p:cNvPr>
          <p:cNvSpPr/>
          <p:nvPr/>
        </p:nvSpPr>
        <p:spPr>
          <a:xfrm>
            <a:off x="4026879" y="611075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 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Eclipse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：一个开放源代码的、基于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的可扩展开发平台。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A5BBE5-3A6B-4050-B83F-3E377660142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346" y="1160765"/>
            <a:ext cx="701730" cy="694018"/>
          </a:xfrm>
          <a:prstGeom prst="rect">
            <a:avLst/>
          </a:prstGeom>
        </p:spPr>
      </p:pic>
      <p:sp>
        <p:nvSpPr>
          <p:cNvPr id="41" name="矩形 40">
            <a:extLst>
              <a:ext uri="{FF2B5EF4-FFF2-40B4-BE49-F238E27FC236}">
                <a16:creationId xmlns:a16="http://schemas.microsoft.com/office/drawing/2014/main" id="{BC9E64F8-2CA7-457F-90FC-AD9C05A7E910}"/>
              </a:ext>
            </a:extLst>
          </p:cNvPr>
          <p:cNvSpPr/>
          <p:nvPr/>
        </p:nvSpPr>
        <p:spPr>
          <a:xfrm>
            <a:off x="4059624" y="1256427"/>
            <a:ext cx="634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夜神安卓模拟器：一个可以让手机应用程序运行在电脑上的软件，它能在电脑上模拟安卓手机系统，并能安装、使用、卸载安卓应用软件。</a:t>
            </a:r>
          </a:p>
        </p:txBody>
      </p:sp>
    </p:spTree>
    <p:extLst>
      <p:ext uri="{BB962C8B-B14F-4D97-AF65-F5344CB8AC3E}">
        <p14:creationId xmlns:p14="http://schemas.microsoft.com/office/powerpoint/2010/main" val="21782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1780B184-2517-4ECD-83DF-631193599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286" y="1857230"/>
            <a:ext cx="4091428" cy="2998831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4772561" y="205970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项目开发系统环境</a:t>
            </a:r>
          </a:p>
        </p:txBody>
      </p:sp>
      <p:sp>
        <p:nvSpPr>
          <p:cNvPr id="48" name="矩形 47"/>
          <p:cNvSpPr/>
          <p:nvPr/>
        </p:nvSpPr>
        <p:spPr>
          <a:xfrm>
            <a:off x="4983517" y="4240088"/>
            <a:ext cx="2181992" cy="404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878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F41B904D-685D-45BC-ABBD-2BDFF743B1EB}"/>
              </a:ext>
            </a:extLst>
          </p:cNvPr>
          <p:cNvSpPr/>
          <p:nvPr/>
        </p:nvSpPr>
        <p:spPr>
          <a:xfrm>
            <a:off x="2356602" y="2403442"/>
            <a:ext cx="8414261" cy="262128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cs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DINPro-Light" panose="02000504040000020003" pitchFamily="50" charset="0"/>
                  <a:ea typeface="方正兰亭黑简体" panose="02000000000000000000" pitchFamily="2" charset="-122"/>
                  <a:cs typeface="+mn-cs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ECAA7E87-1B06-4457-923D-DFBEFF1E52A6}"/>
              </a:ext>
            </a:extLst>
          </p:cNvPr>
          <p:cNvSpPr/>
          <p:nvPr/>
        </p:nvSpPr>
        <p:spPr>
          <a:xfrm>
            <a:off x="2823978" y="3714082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项目开发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509ABF8-699F-40D7-9553-F0FF3428695B}"/>
              </a:ext>
            </a:extLst>
          </p:cNvPr>
          <p:cNvSpPr/>
          <p:nvPr/>
        </p:nvSpPr>
        <p:spPr>
          <a:xfrm>
            <a:off x="2823978" y="2587519"/>
            <a:ext cx="182614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32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项目用户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C04C9D-58B0-4E9D-9A88-C7948703DB8C}"/>
              </a:ext>
            </a:extLst>
          </p:cNvPr>
          <p:cNvSpPr/>
          <p:nvPr/>
        </p:nvSpPr>
        <p:spPr>
          <a:xfrm>
            <a:off x="2813718" y="3136308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浙江大学城市学院全体学生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7FCBDF1-430C-4DAA-B1EF-EA1C410FC152}"/>
              </a:ext>
            </a:extLst>
          </p:cNvPr>
          <p:cNvSpPr/>
          <p:nvPr/>
        </p:nvSpPr>
        <p:spPr>
          <a:xfrm>
            <a:off x="2813718" y="4265415"/>
            <a:ext cx="307648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SE2019</a:t>
            </a:r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春</a:t>
            </a:r>
            <a:r>
              <a:rPr lang="en-US" altLang="zh-CN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-G11</a:t>
            </a:r>
            <a:r>
              <a:rPr lang="zh-CN" altLang="en-US" sz="2800" dirty="0">
                <a:latin typeface="Microsoft YaHei Light" charset="-122"/>
                <a:ea typeface="Microsoft YaHei Light" charset="-122"/>
                <a:cs typeface="Microsoft YaHei Light" charset="-122"/>
              </a:rPr>
              <a:t>小组</a:t>
            </a:r>
          </a:p>
        </p:txBody>
      </p:sp>
    </p:spTree>
    <p:extLst>
      <p:ext uri="{BB962C8B-B14F-4D97-AF65-F5344CB8AC3E}">
        <p14:creationId xmlns:p14="http://schemas.microsoft.com/office/powerpoint/2010/main" val="284233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02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0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275513892"/>
              </p:ext>
            </p:extLst>
          </p:nvPr>
        </p:nvGraphicFramePr>
        <p:xfrm>
          <a:off x="3447926" y="1857488"/>
          <a:ext cx="5296146" cy="3530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786991" y="3476531"/>
            <a:ext cx="2869694" cy="1079230"/>
            <a:chOff x="1351826" y="3428504"/>
            <a:chExt cx="2869694" cy="1079230"/>
          </a:xfrm>
        </p:grpSpPr>
        <p:sp>
          <p:nvSpPr>
            <p:cNvPr id="56" name="矩形 55"/>
            <p:cNvSpPr/>
            <p:nvPr/>
          </p:nvSpPr>
          <p:spPr>
            <a:xfrm>
              <a:off x="1379587" y="3428504"/>
              <a:ext cx="240803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C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经济可行性</a:t>
              </a:r>
            </a:p>
          </p:txBody>
        </p:sp>
        <p:sp>
          <p:nvSpPr>
            <p:cNvPr id="57" name="矩形 56"/>
            <p:cNvSpPr/>
            <p:nvPr/>
          </p:nvSpPr>
          <p:spPr>
            <a:xfrm>
              <a:off x="1351826" y="3801450"/>
              <a:ext cx="2869694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投资经济：日常伙食费、电费</a:t>
              </a:r>
            </a:p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经济效益：未知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59230" y="4951757"/>
            <a:ext cx="2869694" cy="1745629"/>
            <a:chOff x="1351826" y="4999520"/>
            <a:chExt cx="2869694" cy="1745629"/>
          </a:xfrm>
        </p:grpSpPr>
        <p:sp>
          <p:nvSpPr>
            <p:cNvPr id="58" name="矩形 57"/>
            <p:cNvSpPr/>
            <p:nvPr/>
          </p:nvSpPr>
          <p:spPr>
            <a:xfrm>
              <a:off x="1379587" y="4999520"/>
              <a:ext cx="240642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D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操作可行性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1351826" y="5372466"/>
              <a:ext cx="2869694" cy="1372683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微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信小程序已经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深入人们的生活，加上类似于饿了么、美团的订单发布平台人们使用起来也已经得心应手。</a:t>
              </a: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3165208" y="370891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67" name="直接连接符 66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椭圆 67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155868" y="2123812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0" name="直接连接符 69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椭圆 70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3207198" y="5262716"/>
            <a:ext cx="2208081" cy="135618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3" name="直接连接符 72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9030962" y="4559857"/>
            <a:ext cx="2871959" cy="1417575"/>
            <a:chOff x="9159066" y="3431792"/>
            <a:chExt cx="2871959" cy="1417575"/>
          </a:xfrm>
        </p:grpSpPr>
        <p:sp>
          <p:nvSpPr>
            <p:cNvPr id="62" name="矩形 61"/>
            <p:cNvSpPr/>
            <p:nvPr/>
          </p:nvSpPr>
          <p:spPr>
            <a:xfrm>
              <a:off x="9159066" y="3431792"/>
              <a:ext cx="236955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E.</a:t>
              </a:r>
              <a:r>
                <a:rPr lang="zh-CN" altLang="en-US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项目开发难点</a:t>
              </a:r>
            </a:p>
          </p:txBody>
        </p:sp>
        <p:sp>
          <p:nvSpPr>
            <p:cNvPr id="63" name="矩形 62"/>
            <p:cNvSpPr/>
            <p:nvPr/>
          </p:nvSpPr>
          <p:spPr>
            <a:xfrm>
              <a:off x="9161331" y="3796771"/>
              <a:ext cx="2869694" cy="10525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对项目所需知识不了解，</a:t>
              </a: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边学习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边做项目。</a:t>
              </a:r>
            </a:p>
            <a:p>
              <a:pPr>
                <a:lnSpc>
                  <a:spcPct val="130000"/>
                </a:lnSpc>
              </a:pP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小程序兼容性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问题。</a:t>
              </a:r>
            </a:p>
          </p:txBody>
        </p:sp>
      </p:grpSp>
      <p:grpSp>
        <p:nvGrpSpPr>
          <p:cNvPr id="76" name="组合 75"/>
          <p:cNvGrpSpPr/>
          <p:nvPr/>
        </p:nvGrpSpPr>
        <p:grpSpPr>
          <a:xfrm flipH="1">
            <a:off x="7722181" y="474706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83" name="直接连接符 82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 flipH="1">
            <a:off x="7374131" y="2341121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81" name="直接连接符 80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椭圆 81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647725" y="3305105"/>
            <a:ext cx="90281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可行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性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D01B03A9-CA2E-403B-9AD3-F2BFCF6D8FBF}"/>
              </a:ext>
            </a:extLst>
          </p:cNvPr>
          <p:cNvSpPr/>
          <p:nvPr/>
        </p:nvSpPr>
        <p:spPr>
          <a:xfrm>
            <a:off x="2532646" y="347822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8C052DF-74FE-4658-96DD-600760C42B67}"/>
              </a:ext>
            </a:extLst>
          </p:cNvPr>
          <p:cNvSpPr/>
          <p:nvPr/>
        </p:nvSpPr>
        <p:spPr>
          <a:xfrm>
            <a:off x="5185086" y="680120"/>
            <a:ext cx="15445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Feasibility Analysis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4F56A32B-DB8D-4A7B-89D9-8CAEFA97723F}"/>
              </a:ext>
            </a:extLst>
          </p:cNvPr>
          <p:cNvCxnSpPr/>
          <p:nvPr/>
        </p:nvCxnSpPr>
        <p:spPr>
          <a:xfrm flipH="1">
            <a:off x="4985627" y="392120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>
            <a:off x="1822340" y="1953037"/>
            <a:ext cx="2869694" cy="1006221"/>
            <a:chOff x="8606031" y="1882866"/>
            <a:chExt cx="2869694" cy="1006221"/>
          </a:xfrm>
        </p:grpSpPr>
        <p:sp>
          <p:nvSpPr>
            <p:cNvPr id="41" name="矩形 40"/>
            <p:cNvSpPr/>
            <p:nvPr/>
          </p:nvSpPr>
          <p:spPr>
            <a:xfrm>
              <a:off x="8647587" y="1882866"/>
              <a:ext cx="131157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A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目标</a:t>
              </a:r>
              <a:endParaRPr lang="zh-CN" altLang="en-US" sz="2800" b="1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8606031" y="2304312"/>
              <a:ext cx="286969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快递代拿代寄、闲置交易、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r>
                <a:rPr lang="zh-CN" altLang="en-US" sz="1600" b="1" dirty="0">
                  <a:solidFill>
                    <a:schemeClr val="bg1"/>
                  </a:solidFill>
                </a:rPr>
                <a:t>餐饮代买、问答、通知</a:t>
              </a:r>
              <a:endParaRPr lang="zh-CN" altLang="en-US" sz="1600" b="1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9071762" y="2123812"/>
            <a:ext cx="2556807" cy="1079230"/>
            <a:chOff x="1351826" y="1857488"/>
            <a:chExt cx="2556807" cy="1079230"/>
          </a:xfrm>
        </p:grpSpPr>
        <p:sp>
          <p:nvSpPr>
            <p:cNvPr id="49" name="矩形 48"/>
            <p:cNvSpPr/>
            <p:nvPr/>
          </p:nvSpPr>
          <p:spPr>
            <a:xfrm>
              <a:off x="1379587" y="1857488"/>
              <a:ext cx="23936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B.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技术可行性</a:t>
              </a:r>
            </a:p>
          </p:txBody>
        </p:sp>
        <p:sp>
          <p:nvSpPr>
            <p:cNvPr id="50" name="矩形 49"/>
            <p:cNvSpPr/>
            <p:nvPr/>
          </p:nvSpPr>
          <p:spPr>
            <a:xfrm>
              <a:off x="1351826" y="2230434"/>
              <a:ext cx="2556807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数据仓库：用户信息，用户发布的订单信息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3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85185E-6 L -0.05117 1.85185E-6 " pathEditMode="relative" rAng="0" ptsTypes="AA">
                                      <p:cBhvr>
                                        <p:cTn id="27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4.44444E-6 L -0.05117 4.44444E-6 " pathEditMode="relative" rAng="0" ptsTypes="AA">
                                      <p:cBhvr>
                                        <p:cTn id="37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54167E-6 4.44444E-6 L 0.04623 4.44444E-6 " pathEditMode="relative" rAng="0" ptsTypes="AA">
                                      <p:cBhvr>
                                        <p:cTn id="51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4622 -1.11111E-6 " pathEditMode="relative" rAng="0" ptsTypes="AA">
                                      <p:cBhvr>
                                        <p:cTn id="57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81481E-6 L -0.05117 -4.81481E-6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26D6C0BB-2FF5-48F2-BE9D-5AFDCD1692C8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Nqk9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apPRI4pBfM/UEAADeEAAALgAAAHVuaXZlcnNhbC9jdXN0b21fcHJlc2V0cy8wL2NvbW1vbl9tZXNzYWdlcy5sbme9WF1PGlkYvvdXEJImuxdr203a9EIxAxxx0mHGzgxq9yMTsxpjYjEpu5tegoqiqJB16yd1gbWICPjRiIjo/pjlzJm56l/YdxhAxLoz0272gouDPs/7/Zz30NP35tWU7dfx14HJaX+v/XH3I7tt3P/T9Nikf6LX7hP7v3lmtwV+HvWPjU5N+8d77f5pu63P0dUzNeqf+GV0YtzR1WWz9bwaDwTgEHDA4eZomxzrtQ86JRfnHaTYlxLDeTjJSXvsDhzO41hZzm4puWXbD6+/+vbpszePnzz9uudhA2qCSPBSDNNBVSd68siYhxV5jpGADDESi0ZEu6NWjtbKQTUZsoTlfCJDswjc2NsnpRNL2EEeDWl2l8zZ9fE8YkVJYGg3kmhBYjmxnhAGichtd8gzWfxXWE1GlP0gSURxOKvOZuWlt/jqhCwuyIsryuwVuaiSyrKBITfnpWhW4pEg8rRLpDkWojteqZVXlLPzj9VlcpzCyRN8WSGHUSUYxuenpLRGMiG5kNZNN/4hvI+LF38HZ4zM8dQwzXokkeMYQUKsu/mN3UHO4vK7P8hFDifWrbHwlIB4yMlBimwX5bWMdbTUaC4tiziSU7f2LHEM0J4BBj6i5oaym8bhRVKYt0QxiCDxxiDoCcRDRwnCMMdDHyjVMg6/x0fzJF3Vqy7n0kpmXa+KnPtdTkUMKGnWxUGzucQ2Wp0QmkAu/EnSFQMGLxIEyoMkJzcCfQroeMYCgnsOgacruLhtAfQSCVDwzSMDCEsN0R5K62pthppN3hygWA7yhQubOLZeu4jixRWtuxNRNbRKtudaw2TJhIBe+KBGNMW0zWjt+h0J76vJeVyJkWBMyVyZJQfRcCG31iUvfPR3Uj9FM8gtQdu4uWFJrCsZWNGGNX2IwyElewJRqMFTGFy8kyQzFfirnMipwW0ICiduFML2oKEsrBuNPOgGWdJCLufVgw1rLt3SpTue6fHjcARvbigHmfs9sLV7YEG+PuGN1sX3unI3E+bc0NNq2hnBhViKp7n7KkbmUvKHt+3UHRXDxWU5Egc/ST5/O1O4etbyXfcW5Fo5OLHum9XSmXYFXy//F7kzLKbmnOU8faZzgq68Thr0TVnI4ZkPpjEIbliQA3XnEhfi6uxZ7bJkGkuz/WBQV3O4fpUPC0p2yTSa5ZoEc6nP5RiClLa7YFa3GvBh5BRoEVYmUjolh1sGuPoQ61W8p+T1erfPp7qTVtejcmGvveAGZtq2nVu3ikiLjLbdHa+CRsNlAKqqbsVxpGTM5/OiZtT6ZdDpv5IJ4etd6EQ5n7p7ydSuVshVEQLB+1E5lMbXB429amO17wuM6/G0ExqQtYbvX4vQmrv6RHXUoRWT8TYoIIp3DUguinUhbf+KrculiDkMtLYWOCMKEkM5NbR8+pucWCQ7ZZLPqMkw2SmaY9LXczfqp4CtGWo8gY+j3d3d5ig6PamjtX12N/Gxum2FA+ZV0z3U4voez2wp2csfDUhEynkbp8NMoBpvmhbOzMtGpKHh/q8nQ72JG1WiRJFyDXihz2H9AyGTK3ELaC/FPwdJqi/cUKWsliF8/h6Hzy2Q1LNsNr9tOGtvx3bkl90GWrQiPShRbnf9JQ0X0eWuvLYE9yBeSmqPh7YntUku1wDFgmR20JHzrFI9skBXv1qaGgMDrZ9vjfMn5Lx1CDi6unoe3vw08Q9QSwMEFAACAAgA2qT0SKRrvlwGBQAA2BAAAC4AAAB1bml2ZXJzYWwvY3VzdG9tX3ByZXNldHMvMS9jb21tb25fbWVzc2FnZXMubG5nvVhdT9tWGL7nV0SRKm0Xo+2kVr2AICc5gFXHprYDdB+y0EAIiQapbFMvE0ogJNBkorR8hC7mKxkFp8AoIQnwY5pzjnPVv7DXdoAAZba1qRe5OIHneb+f8560dbx4Nur5fej5+MhYpN17v/We1zMU+WVscCQy3O4Ny53fPfJ6xn8diAwOjI5Fhtq9kTGvp8PX0jY6EBn+bWB4yNfS4vG0PRsaH4fDuA8Ol0fPyGC7t8evBIRQD8M/VTihS1D8bJfXh+M7OF0ihSV9e9bz0/Nvvn/46MX9Bw+/bbvbgDogkkIMx12jMoke3LPn4WVR4BQgQ5zCo37Z66uVUrVStK4eusIKYZljeQRubORped8VtkdEvYbdpDO7YVFEvKxIHBtECispvCCbCeGQjIJeH5ko4LN4Xa3o+QmaTeF4of6yQJIL+GSPzkyTmTn95Qmt5Gll18ZQUAgxLK+ISJJFNiCzAg/RFY9rpTn98OhzdZZqUZLcxJUyfZ/So3F8tE8raboVI7trlunGP0zFsXb8KTphZ05k+li+S5EFgZMUxAfPv/H6aGWerP5JK4t45dQdi8hISISc/KXSZY3Mb7lHK43mMrKIE7n60oYrjm62q5uDj2y4oc/lcXyG7rx2RdGDIPH2IOgJJEJHSVKfIEIf6KfzOL6Ji1M0F7OqTtajen7KqgpR14masKFk+YAAzRaQm2gtQmgCsrtOVc2GIYQkielCil/ohz4FdGbLBUJ4DIGrGtaWXYCeIgkKvli0gfBML9vFGF1tzNB5k58PUHob8oV3F3H6Te04hWfmjO7OpvSzabo8eTFMrkxI6EkYasQyXNOM1k5XaTxfV8u4nCaHaT2fcEoOohFAQaNLnoTZH5ROhuVQUIG2CQp9imwqGVgxhnXtPY7HdK0EUehnKzC4eCVXK5XhryS7XY8uQ1A4e6kQnjsNZeGDqP9OK8iSEfJhqr49686lK7p0wzMrfhxP4A+renHhdg88zR64kK8veGN08a2u3MyEMzestDp2RgognhFZ4baKkbc5crDQTH2tYlibJYkM+El3dq5mCldzF75b3oJc68VV9765LZ1jV3Dm1f+RO9tifk3nJEt5/Szomz69XavmHGMQ3LAgB/UJjWp7jlEs3wmm6AcV5/bg4tUPpvVC0jGaFxoERqdVX9ONMnDUzlQSKzrm6IVkNrvgVLEa8D7kl1gZliV68gdejdrgzPG16ndLsc2JuDKZWxVcjZLdjeZS25hp2nOu3CcyK3PGXlesgjrDNQB6Wl/K4MRHe75wCJ1HbV0D1/3Xt2K1yivoQbKj3rxeaidz9ESDQHA+RWJreGOusVFl3nb8B+NWPM2ENmQXY/evRYCJs5TJnKVrdbiIyX4PlBAjBrqVAMMHkLF5pd+QjwlnGGhtI3BOlhSO8Rtosq+S7AxdKdGdrbp6TFc0Z0zWYh5EnQywnYeaydK/11pbW51RXPfERBub7Lvs5+qyGw6YV0Px0AXXj3hjmhwUfrYhkRn/VZwFc4BqvGYucQ7eNDILDfe1HgtmEzeqxMgyE+gOQZ/D4qcfTpJyxgU6xIiPQZLMVRuqlDMyhI82cfzIBYmZZaf5bcK5ezU2I2/cBmb6jNvgcFLX7JTciFZmexQmGDTf0HAFVd6R+SQ+ncXJnPFsaHpMO+QKdDM8SOY1OnpU0KtFF3Tm1XKuMTDQ1vnKOH9Bzi8O476Wlra7lz9K/ANQSwMEFAACAAgA2qT0SBh3p4QHBQAA3hAAAC4AAAB1bml2ZXJzYWwvY3VzdG9tX3ByZXNldHMvMi9jb21tb25fbWVzc2FnZXMubG5nvVhdTyJXGL73VxCSTdqLurtNdrMXihngiJMdZtyZ8WP7kYmpxpi4mCxts5f4gaKokNr1k7VCFREVv4oiov0x5Zwzc7V/oe8wgIhrZ2bb9IKLgz7P+/2c99DW8e7NqOPnobfBkbFAu/Np6xOnYyjww9jgSGC43dkjd371wukI/jgQGBwYHQsMtTsDY05Hh6ulbXQgMPzTwPCQq6XF4Wh7MxQMwiHogsPt0TEy2O7sdisewd/N8K8VTvAJipv1OV04fIBjBZJZU7Pzju/efvH18xfvnj57/mXb4yrUApHkZziuiapC9OyJOQ8viwKnABniFB71y05XuRAtF0JaMm8LK/TIHMsjcGN7lxZPbWG7RdSr252zZrdHFBEvKxLHepHCSgovyJWEcEhGXqeLTGTwn2FtK6LuhmgiisMZbTJD5t7j6xM6O0NmF9TJa3pZosV5E0Newc+wvCIiSRZZj8wKPER3vFAuLKj5i4+leXqcxFsn+KpI96NqKIwvTun5Ek2Pk8OUYbr6D+FdnLv8KzRhZk5k+ljep8iCwEkK4r21b5wumo+TD7/RyyxOLNtjERkJiZCTvSRdz5GltH20Um0uPYs4ktXWtm1xdLG+Lg4+su6GupnC4Vl6OG2LohtB4s1B0BNIhI6SpD5BhD5QSwUc3sFH0zRVMqpOsik1vWxUhWR/JcmICSXLewRoNo/cQGsQQhOQw99pqmjC4EeSxPiQ4hb6oU8BHU/bQAgvIfBUEefWbYBeIwkKvnpkAuGZXtbH6F2tz1CtyWsDFMtCvvDhKo4tly+jeHZB7+5EVBtfpOtT9WGyZUJCr3qgRizDNcxo+eYDDe9qW9O4GKOhmJq+tkoOouFBXr1LXvWw3yidDMshrwJt4xX6FLmiZGBFH9bUPg6Pq5kTiEILncLg4o0tOlGEv5JEVgutQ1A4casQjkdVZeG9qP9RK8iSHnLhQNtbsefSHV2655kRPw5H8OqKupd+2ANHowc25OsT3uhd/KAr9zNhzQ0jrZadkTyIZ0RWeKhidCpJzt43UjdVDOfmSSQOftKDg7uZwqV83XfDW5Brde/Evm92S2fZFXwz/1/kzrSYunO28/SZzkmG8rpZ0Dd1JosnzixjENywIAfaxhU+jGuT+fLVuWUsy3eCQUPN4fpVz2bUzJxlNC/UCKaSn8vRCyltdMGqblXhfcgtsTKsTPT8lO6vmeAqQ2xU8YGSV+rdOJ/aRkpbjpLD7caCm5hp2Hbu3CoyK3P6dne8CBoNlwGoqrYWx5Fzc74eP6pFbVwGzf6r6XF8swmdSA6S9y+Z8vUCvc5BIHg3SsZT+GavuletLHb8C+NGPI2EJmT14fvHItTnrjJRTXWox2S+DUqIET1diofhPUjfv2LL5DxiDQOtrQfOyZLCMW4dTU6TJDFLNwr0IK0lL+lGzhqTsZ57UScDbLVQ4wn6R6q1tdUaRbMnFTS9WiKbiY+ldTscMK+67qE617d4e4acZb43IZEZ912cAbOAqr5pbnEWXjYyCw33fz0ZKk1crRIjy4ynyw99Duufmp8ixbgNtJ8RX4IkVRZuqNKWniF8sYPDFzZIKlm2mt8GnL23YyPy3m2QC5G5HV3J81NqzmwF1qOV2W6F8XorL2m4iK42ydIc3IN4bkt/PDQ8qS1yeboYHiSziY5eZNTSkQ26ytVS0xgYaONcH+dfYJw/Ief1Q9DV0tL2+Panib8BUEsDBBQAAgAIANqk9EiqiTkF8QMAACwRAAAnAAAAdW5pdmVyc2FsL2ZsYXNoX3B1Ymxpc2hpbmdfc2V0dGluZ3MueG1s1VjvbtpIEP/OU6x86sdi0iZNigxRlBgFlQAF567V6RQt9oC3We+63jWUfurT9MHuSW7WCwQKaU17nHJCEXh25jf/Z7zxzj8lnEwhU0yKhnNUrTkERCgjJiYN5zZoPT9ziNJURJRLAQ1HSIecNytemo84U/EQtEZWRRBGqHqqG06sdVp33dlsVmUqzcyp5LlGfFUNZeKmGSgQGjI35XSOX3qegnIWCCUA8C+RYiHWrFQI8SzSjYxyDoRFaLlgxinKW5yq2HEt24iG95NM5iK6lFxmJJuMGs5vZxfms+SxUFcsAWFioppINGRdp1HEjBWUD9lnIDGwSYzmnh47ZMYiHTecl7UXBgbZ3W2YAtz6Tg3MpcQgCL3AT0DTiGpqH61CDZ+0WhIsKZoLmrAwwBNiAtBwroK7Yad95d91e4E/vLsObjrWhj2EAv9dsIdQ0A46/j78ZeGv3/f9QafdfXMX9HqdoN1/kMKIbgTEczcj5mFkZZ6FsAqYp+M8GQnKOBbpN2FUoLHMOc0mEMgWwyyOKVfgkA8pTN7mlDM9x26oYTfcA6QXKoVQD0zaGo7OcnAe4CwgGoa5XNXEyetVTZyebbjuWu0Pbu200qNa0zDG4kFaYZrnrpOWbGMpNlwzz2QkebRyCJIRRF2awFpPDO+ZaCHnkUPGmASOrl5kjHKHMI2uhythlY+UZrrovdY6J0EsHBJAboZboQhjmqmNiK+ibgo/bP7ZlRrUXzYUlvQY6x8y5xGZy5xwdg9ES4JpzhP8FQNZbyYyzmRSULHfNVGcoXFTBjOIzssoeo8qkhwlcbikHLTV8DFnn8kIxjJDXKBTHEVIZ8riV/cCTqlSD6B0aeMz2yLt7pX/7plxkEZTKsI9wbE2IEn1QfDpnAipl3IYjpDmCoqkRCwqzsr4Vv35NCiW5Nym+d9Oxhr0AVNyGC37JOaHFpRWG9Np0YimuQpobEGGKbGYeBDiZGEih7KAIRVECj4nNMTprUxbT5nMFVJsA1to9fMWWnnCRPE0wSmIGrMIslKQtaMXL49PXp2eva5X3b+/fH3+XaHFXutzatTZxXb56OIsJ/XN+vyB0HeW6JZsS2aJKdRoS+nuF4PFAtse8Z5rVs/uTVQszKe4iIb+xeDymgz84W0nGNbLFENXYt/pMMZyGpv3yDIyvdsA0+GXgjdRL8PYH/i/lwLEBJbqm3Jqu71SDr8pwzWwm7y/tsVLmYCTf2InGc5+zhKG5fu/6OPHWurXR8B/0sa/9EJpZ8CB2hhoFsaY0YNVwZMfk4cM71OKmH1aXQE37nyeu/N2bU4SJliCcTTvAasrefPkuIa3yJ1HlQqibf6Ho1n5B1BLAwQUAAIACADapPRILKqJ27ECAABUCgAAIQAAAHVuaXZlcnNhbC9mbGFzaF9za2luX3NldHRpbmdzLnhtbJVWbU/bMBD+vl9Rdd8Jey2TTCUonYTEBhqI705yTaw6dmQ7Zf338yux26TNekKq757Hd763guSWsOWH2QwVnHLxDEoRVkmjCboZKa/neacUZxcFZwqYumBcNJjOlx9/2g/KLPIci+9ATOVscAG9m4X9TKF4H98WRsYIBW9azPYPvOIXOS62leAdK8+GVu9bEJSwrUZe/lis1qMOKJHqXkGTxLS+MjKN0gqQEkxI39dGzrIozoEGT5f2M5HTuzr9+gPajkiiLO3mk5ExWosrSJN8dWNkHM/07WlVFkZOExT8VRr65bORUSjFexDp5XdfjYwyeNu1/9MjreCVSWjKOV3Edw7luNTjZ6K6NHKWYB5kHJ2tgk+PfetdBPJf47lHZlwFp08mrwcLwRQ9p7BUogOUhZOzyZq/PXZKzwcsN5hKDYhVPehJB/2EOxmuSXU97g+8EVZGIK/oEa+cdg2sXLwRMNX3+NXq1q6KOL53XRSggJ1XRhH2yh75W6f1CBkpe+QzJSU8Mro/gh9aHCeU+Bb7Yp7OvrYCw/oY8hVOwWo8PZjBlZFrrwiYhpewlCacF9KAqRrKrM6FlB3FhBjekQorwtkvg8v39jESZQcG32nDfYUUURSG2s3GqJd0XC97TrvRW9N2dD8K/ePceab0Dr+eY6VwUTf6R0nOZ553Pbf3zLNhilmTGg/inm34VFKDxRbEC+d0sh/GFUwGczdcY3CURVlA2XCekb9kqACsa3IQa103AqFxUp3D1aSqqf5TrwTeoEwJI0bHVLW+jmHy3peRwjcBYFHUoWvdwVmajipCYQdh9iOFffDYy5DUXTrWcDfqATYqbjmvmdSTflX0rRLjUsMA4VXHNcxwlvNbWOFc2pclkx+WcD/6yVoO28y0XuzdKXwrJTdr+3EKtdL8N/kPUEsDBBQAAgAIANqk9EiYwI4lxwMAAD0QAAAmAAAAdW5pdmVyc2FsL2h0bWxfcHVibGlzaGluZ19zZXR0aW5ncy54bWzVV21vGjkQ/s6vsPbUj2WTvlxStBBFyUZBpcDBpi86nSKzHlhfvPZ27YXST/dr7ofdL7kxBhJKkpo2ae+EIrLjmWdmnpnxsNHRp1yQKZSaK9kM9ut7AQGZKsblpBlcJGdPDwOiDZWMCiWhGUgVkKNWLSqqkeA6G4IxqKoJwkjdKEwzyIwpGmE4m83qXBelPVWiMoiv66nKw6IEDdJAGRaCzvHLzAvQwRLBAwD/ciWXZq1ajZDIIb1RrBJAOMPIJbdJUXFuchGETmtE06tJqSrJTpRQJSkno2bwy+Gx/ax0HNIpz0FaSnQLhVZsGpQxboOgYsg/A8mATzKM9uBFQGacmawZPN97ZmFQPdyGWYC71KmFOVHIgTRL/BwMZdRQ9+gcGvhk9ErgRGwuac7TBE+Izb8ZnCaXw077NL7s9pJ4eHmevOm4GHYwSuL3yQ5GSTvpxLvo+8Kff+jHg067+/oy6fU6Sbt/bYWMbhAShZuMRcisqsoU1oRFJqvykaRcYI9+QaMGg10uaDmBRJ1xrOKYCg0B+bOAyW8VFdzMcRj2cBiuAIpjXUBqBrZszcCUFQTXcA4QA8Narnvi5at1TxwcbqQeOu/Xad0aZUSNoWmGzYOyRWhReFO0UhsruZGafSYjJdg6oTGyLDCX45JTERBuMLd0fWosA+aMC+Tf2u7Xx9JsJZdmtNQbHK55tK2ctn7vKgP6D5ecE92l+k5VgpG5qojgV0CMIli4Ksf/MiA3x4OMS5UvpIJqQ7TgDMiUwwzYkY+jD+gir9ASb4tCgHEePlb8MxnBWJWIC3SKdwvKuXb49Z2AC6r1NShdxfjENX27exq/f2ITpGxKZbojOFYb8sI8Cj6dE6nMyg7pSGmlYVEUxtnizCe3+reXQfO8Eq7MD12MG9CPWJLH8bJLYb4agbfbjE4Xg2iHawGNI8ixJA4TD1K8GbiswBcwpZIoKeaEpngfazvWU64qjRI3wA5af3uEzp5wuXia4KpHjyWD0gtyb//Z8xcvfz04fNWoh//89ffTe42Wm6ovqHXnVtXJnavQz+qLhfgVo3vW4pbtmSpz26hsy+ntq365krav+Ci0C+H23bJYgT9mtQzj48HJORnEw4tOMmz4lLercJJMmmGDjO1vPR+b3kWCBMde8JZHH8X+IH7rBYgl8ZoEP7fdnlfCr320Bm4392/sZa8Q8C6fuLsJb3PBc44N+b+YzLuG5PuH+ocM5v0/+tzYPtRgAi3TDGv0aHX9+VfZgxL2X+LAPa1fpTbenaLw1rfUGso3X/lbtX8BUEsDBBQAAgAIANqk9Ej4YrFrhAEAAP8FAAAfAAAAdW5pdmVyc2FsL2h0bWxfc2tpbl9zZXR0aW5ncy5qc42UTW/CMAyG7/yKqrtOiH2W7YYGkyZxmLTdph1CMaUiTaIk7egQ/3045aNp3UF8ad4+fR27cja9YLfCOAyeg417dvt3f+80QM3qHK59nXfoGeqh4ekcPtMMeCogbCDF4dOjvD0RlHEonOms/EBbU/MLJb5ZMG7quCIsNKEZQisI7YfQ1lTiX6+yfVVVRbU2z3JrpejHUlgQti+kzphjwqtXt+oFNmBZgD6DLlgMnmnkVhd5cnyIMOpcLDPFRDmViezPWLxKtMzFvCv/slSgdz98VQGDp+hl4tnx1Ng3C1kz8WSI0U0qDcbAPu/jBIOEOZsBr/kO3PoH9YzbBTXoIjWpPdCjG4w6rVgCrS4NRxg+JnZerW5GGG3OwtpWxN0thkdwVoJuWY3vMTxQqlxd8AOVlgl2pIW2e35EuWTzVCT71AMMksPDom1X906FuuOPQ2+EZGOElsREZl0XxwVTb8nBNY2sU2rmOSUKSpREYkWBBXka27xGcP8VfJ87S3EUK7ve9g9QSwMEFAACAAgA2qT0SHTznTAtAQAAPgMAABoAAAB1bml2ZXJzYWwvaTE4bl9wcmVzZXRzLnhtbJ1SPU7DMBTecwrLEwzEDVMVJemAhMTG0M5RcNzUyHmO/BwCGxsHQOIWMLNwmwqugSOnVSuBEnWw5Gd/P37fc7J4rBV5EAalhpRG4YwSAVyXEqqUrpbXF3NK0BZQFkqDSCloShZZkMhoDrdGoLBInARgSjfWNjFjXdeFEhvjFFCr1jphDLmumVu1BtYzWeOp1HNjeRJ7OKNZEBCS3LVS2RvI3N5VHkLQ8JT2nJxDKGGtKfsPUIoRgBhTEDgCWJsRwH0zAjDtASBh+577irdodX3MhKJ2Q1uaopR9lIUiVxsJ7oqccd08nVMPdwQZ+zS9mdfKd0HPhqjzWiAWlWtUQbV/5TCPv5x/Pp63X6/bz/fvt5eJXtGpXiuw0ipRTvS5nOqTsF2yQcIO/n0W/AJQSwMEFAACAAgA2qT0SJtte1tgAAAAZQAAABwAAAB1bml2ZXJzYWwvbG9jYWxfc2V0dGluZ3MueG1sDco7DoMwDADQnVNY3ltg60BgY2QBDmAFCyH5g0iEyu3J9obXDX8VuPlKh1vA9tsgsEXfDtsDrsv4+SGkTLaRuHFAc4ShrzrxSDJzziUmOIUevhbWgswTaZnRVdmw7qsX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qk9EgTLnxpzQ0AAGBkAAApAAAAdW5pdmVyc2FsL3NraW5fY3VzdG9taXphdGlvbl9zZXR0aW5ncy54bWztXetv29YV/96/grBRoAMGW29Zg6KBIqlEqCy5kpK0GwaBlm5sIhTpUZQTF/7gpHHzboJlTZvEzWIvdRw3cZtkeTmP/i9bKEqf+i/sXJKSSL1MSm7RFjRhI7q859xzz/ven41EK8c5gapWZLHMfcrKnCjkkCxzwlwl9h5BRIsiL0ozEqogWRuwDhECW0YHxg4LMifzqDRGVGRWKLFS6cDYMZavoDGdpElEcPBitirLojBRFAUZCfKEIEpllh8jFlm+CqwS2tfY5N6E4iKSHJAdY4uoc7Gw9rUnlWWlYBg/PWmKYnmBFZZS4pw4McsWj89JYlUo2ZFxfmkBSTwnHG9NjoQppvcqPFeRkzIq95CNmcKPDaoFsF4FtUULMfgZTMizs4i3ruexQ9G51gA1dFAuchVONlGSXvz0pFxg51AvnYcSJO3rRyLAGr3sFMbPABoZnZRbs/0+/PSezbNLSOq1BB3AT28icaG64NB9FiRxDmu5pwb6m7ZFxotsCSK+LZ4HP4Np8ObwcnasY1GYtnW6OS86aUonfRMMzUrHiTiQEx8UxYWlP+xDovGG/FTI6zjR+ALBqUjcaaKZClP+BO0s0cQjdLwPzX4mGl8kRMZ9TjMNHWKovYK4Z6YZoL9BmSbgD8SD4V823QQDoXgk4Cjd+D3+SMBhuvExIX8kaDfdDFB8/3TjpX0Jf+IXSTe+iD/oTzhLN3aW6ko3A0LKmm4sntOVbiwDppbnKCeUxBNJ4ZhoEDYTDoXfVmIeQpeamAqTU/QUfArEAz4iHGB8zBRBM0GwEhHx0xE/Be+gBlHRyQ4WOl8JFSHJ9OYanbS87SZIChUkyUmhhE7G/NbZ5lfWHRyUQP0wrxILBfCz3Fx1WS9LRMALLQ6z7CP9fn+IoIK0l/Ysh8ORMOklGE8g6PEvx6dw2SO8waA3Elr2hn1BP3xKRELAJcBEQkQgHAj46GUf4wNqgiTjtI9aDvsjXi8JqzFTEWo5kYiHPR7C6/X6A/RyMORPxD0EzPYDD9I/hRXop/1xf2iZjJPeKT+RoBLxRGCZoZkQFSSmIHA8nuVAPO73eNrKbe/OrK72qO3tNNW5B8OeJuj5tu1tVueKFquSBJPzqAxeLiOj5kGSLyNBd1yYghv05oxWJ24ZbUUCpo+pp36on39c21qvffNjdFIbskSKucu3WTpj47qfGLuwQ6klcQd05uIZG9f7c7tkxlp6gz6IqE/5tCNmu37Gxj1ajz5odo8CGhvXm3T7ZM2CFhvXWzlblKYSCoJqXw7o2kvurZE+RTQ2rveDg0g7q2hsfIrEz2CajjIKMmr9+t5EWlmIjesN+8DpXYU0Nq6nxoFUnZXUjvZ6lVI7hu6qpSCh1rTbImoVUztWMtSmt+0dE42PnbkkWoZVwLjm5GIMaSxn4gUqMz1Dpj8ppDIHM4V48uBYTFl9oFx5Udu6Ud++RHzgC02d9AZDf4hOGoQ2WeWmyVSqF7Ogxx6vdD6bSRWAIZMqpJmP82Oxdy8uvnux0lh/6pg+czifSqYZEOfuPXX3sWP6mSxzBK9/wf76h7NZJp0v5FJJmikkc4V0Jq8pKMXkGXosVju9pfy42rhzrn5vRV27qKxuNT7bql34UnnzSD1/tnb+cv2zN+rL1+ruJRuL0ZlpMpkuZJlcPpuk8slMGnb6w+V3Ly7Xnz7/6fUl9Yd15c4j5dWu+t3F+sqq8vyx+uyaunmq9nBDX96YsHpP2Xn5v5XTdpbMkkeT6YOFfCaTyhWYNN0cGYupT6/WvvmX+nJbWbvunFOWzDFZ0M/9dfXmTu3a5nAcCobzYa0q57YbN+465nMoefBQCr7zWJz67Q1l9bz68HPHbGYYMIY9QvAXJgsel8sdzWTBR+qvXyir3yrff65uvNY9ora9Ud+8rlurtv3P2vo5G2yTaSoDzkjlTax1puAgtYf/Vjd2bXCZZnI58iBTiGc+Bl8GDlc3HVJlPgRFbOwqOzcdEn7C5MAhvv7eBlmaPJI8SOIIwDHXDIhmwF3ZBh0qD79Wrlx/9/Kicv4yjoS1i41TX6g3z7SCz/EyOeajw2C7JJkyxfW7t9+oq/cadz5Xdq+oK1fqm2+cLAAJh2Jo7EUfHU7+pZAgkymGLoBb0ZmjhbyWDWElHOAb3ymrp+pbj2A3jZXHEOzKrTvq6V14W1vbbqzchM0pa+3MQrxvZKQ0zXz8/gSkNLz1Fw8a979yLpYlp3VJp+tBWT2nfP1V/f5mfykIsxQOU18PibCX9xWnWyP2RNHV60igHMWkyWwy08966pn12pMvzew7rKfsXKqduwqyqg8eWDWmvH7akl+XGNJ9/f6j4eRzakbb4ihvL+2XDvc0LBbQsb5GEDCnZ+t4EnJh/ey2cvqJIzoGKjaki8atV8rDq43Pnr579cwRfTKdgIX1SgAlvf7kbH3rgiMO6UyTyZn1UfgcATWbRXGS4wwWR5l4LpmH9kx99lj97oYNWi3YdQv3cQfNF8xx3Li10bh+sfbwrtkZbCxl6qosVSmfzKdwR/nDF5DboZBAJm7cuKqce2aP5+FppqkBvZB07qO+eUp5exu8tfZgvbtIvXtzWX2zAxtS7l2sndpQ3t43erivvvjziALo+zIztcGwFagDjdKKUS36OuzS2pu9DjTHkFnqUIEi0xSDe70r12vPztmnA/fHSkjlc4UUGcccao/Xa2vn1Vsv1AebjfWX6q0d+9z0YwLNJEjg2Nz21TX1PxsTExP22XRKpHFQX12r3V776fVNp3wgvnHeZFr8/qrcPVt7svU3G4zyZNxKq5PapDTOW21am6eufBKc8pc8xmjObliPzOdJ6tA0xAO0m/WnZ2q7Vx1ymCazH0I60xp/sN4drDHl+bfK6nOHjDTNO9G5idb5WddM3VVhdlZqF77FleHpmfqOnRYc7z6fnCmQNK3dBECRe3W7du0C1Frlwh18oDFdCTjgRx0i05B6O1iqz7fqr793yFIrWc0cBYlA/9xKA/+ANNCnPLQG2lcsPLskVmXLjY0gSyI/g++6ui93YQK+mpvlUUyWqig62fxknlGZF09kqjLPCSimwarRSfNQ59QZkGGGrVaaLK1jnbOz6AQnlExTjYHOeUdEvlpGlL4b03TreCcVRcW1q2Cz3K2xLsEltGi8MkneHuycn0Yn5a75psHO+TmeK6GMwC91EXW+MVM2r+firGQet2M5mIMEFgab+m1+ss7BEqTwNW3FJJIxYJ1ZFksoVsHC5rkywtYHF8RjZoEn+0gcFdhFbk77XaJpTDO7pG27gmEIy4u2804O9t6o9vtF/V1b24c4J5qtr3125v86mtCpC32UkJcW0IExVpbZ4nwZYztjhMHjwBhm2YYie9HhK3UgQhJGfRxRllnpOJLyosg7W1EQZWSm0H9PYiCJqAf6YKLoZJeaopOD7BM12PY3n1AtzyKJAQ/gUNM1rWPm2fPc3DwP3/IRDp1AJStZn5dmenkeWAss14oC04DFqRArFeebkaJ/ML8vV3mZ49EiamYp04BJNYN3H61AZAx2bFJOoWOy2bWNEccRYKS5tiOaZ1tf9CU7AvKK1rRpfuEs4GR2tqJtvkeisleImhkaO7t5qj5gcdsei8HcfuqPTporLCSoHlirbQDW+LUlF4d1cVgXh3VxWBeHdXFYF4d1cVgXh3VxWBeHdXFYF4d1cVgXh3VxWBeHdXFYF4d1cVgXh3VxWBeHdXHY3zcOa8xxgVgXiP1NAbHtkP2N4bADAu73DMTqf0jrYq8u9upiry72+qvGXik9Kgkclu+Nir2amY2KveKfw8Ouxj+GxF3xz32AXD8Rq8Q8u4gIWYS2Cp0g5HlEQH7mJERoHTZ+gXM2J2g9xDCoa06UpKU/apzZqjwP3jPPVogSV9FOAdqy4CPae6MP1ZpwAjd+8xzMFMssJ0yMBsAyQomgJRavNDT+ykhsBUmjgK8aB4Lk+dGQ10PNNnIIaTTsdQaXfsfYK4M7KYIlFthK5YQolSxOYzbdkABsHrNp8gbDc0IRXAcV5SGg2HRmCCQ28+EwKCz8GAmFxTFYZLG/80sEWywCHdbmIidWKzCyqB0V9GisTIwExPaMdp0xKFv7NMctIhBFKkGd2x9MFi9aZpcIOPERbGmRFYqImEVFfA1DQAsLiaCkvcOW10T4e5X7lGBlI/9Ysdl9xWM1yaBHhsWgT1mQ91odq83YwcT+wbAtKewoYGgRBgKvjk1U4eA0qWfp/TCUHdS1p7H2lGN0fdk3288gjBlQjXPiMGgqA8WTHwJGbR2dCXzkHg5FTYvECGwMELXNQTvEDweiHkWz+PgxAorasjc+JPJIRu1QnUXHROiXeMQu6o0M1C7N/BOjQ6np1qUkrog8V8aHqP1AU4+KVb6kRTfPHdcqAui5WkbdfdgxSSxrozxbafq1XpT2B1XN6uvOOGsgBoGrvW1lis+RLNYBslI4nvlRQFYIkzIrF+ehCh/DB73RINacdhf435XNoSFWfZQwRv80OsSqXXcNhbBqH4YDWO2fr7oR1mGPLKxelsoivoKfGAVrhaAQq1IR4xIjwK3T2u08oV3PDwe3aqYbFm01bkRHhFsdl5ButJXiueJxvfyW4ABj3PMRvDgnDou2tliiEic75zkQbk3j9rxXrXOhVhdqdaHWXzHUagPG7Ie12iDtDbbaIHTRVvfPXn82uLUX3c/1d6/tdPXrQls7x4AU+PX9T0T+D1BLAwQUAAIACADbpPRILoBvDoQrAABkawAAFwAAAHVuaXZlcnNhbC91bml2ZXJzYWwucG5n7X0JNJTt/3cKSQp5yBRGiZ6SMCpkj6gseZJ9N0QJTVPWGRPKkskoT0YRLY8k65T1sYzCDNFMWuxZZpIsYxoyY5nlnWlV8fu/57zvOe/vvEfnxHHPfV/X9/p+vvt13d9JsLYyWye8SXjFihXrDh8yObZiBT9oxYqVV4QEuVdeDpn/y/3FBz1mdmBFIUFmhPsHv6+RpdGKFRjUWqanAPfvNWcOOUJXrFhfz/vPhw964L1ixanZwyZGx0PdKG8D8mAdjgYfq5XcL6gafkgR3tSw/ZrvVtrV2Ieh6S+l/u7c+se9RuEtkqV+Cg6X24T6/vG6s+myYvce0e5uJ2hMWYJlfmv/2Ed3iG/ICbrLfP4Y80TBlPaZQ5G+7X0a8zeJ2h2O/aUnCMZxjfj0oNqwmVF7bPjMJBoLm5q9pAp7krNJrW7FKpGFP+pubfKrNPH+46rtLgO5U5yZDgSrQwdufWDDFvGfb+T+cPGSByXSIRLe1fRu/wMiI5t+v6Mgqmk3iXynvC987BTwnWIuUv2ljqC0xwW+BT8m4qKa1OQud6SHPqXiJSbC6LoaP4+CPC0PQsa5wWgHjWILjH+dQ+3MtODW+lC/d9twYPQ20K8fYkWEQNsC7bMqZu+cw0b+GVar1//T54QL8sbJW5p+Jknaw0N6VbSIQ9yTndevP/tlTCEQPyBa5NdVxKrLN104L51/zb5Z+Wc+/DbB7dd16NpP2fX+RTXBM/RyLPzjnZU7b6+kPZaPVGogxuo9+Vve+FW3gK/oPvwhK8DXB6PmfQey2CNZ64NqplNvpAs/uCAMOypA8jVmIpvogkax8gpXlBJbZ+YZaxOHe6GEr9M/r0Mw8Yi02twLwg/qmoUbiPGniWLeQqCXfo+akIxEke9sQKxLw36+yU7gkd4BLr1i3gvWYH3Cw38lOVjSmk9SzNvvgI/ln4ktM/NVk6RKRu9XsAw1PC7f5y3DWbKJLqID4gdGiy5gzzOR05YevYW8G6JFLB/kr/GBAIIUY7/zpO4PS4HjhgJlO5MpksHeQvr8wAU8/BvQebOuwpV3Az/gprWjxDMSqE9Y5IfQBuT49c/gNNerVn98+tyXyZkkO/fPtT/vcA8fyX7sjurp0U5iaRJeTfjCgS0S5eCejnaO/vQ0lAGfYAc66+Dz6v7kEi28CNHjtw7BR22y9usyP9bHMaqH9ahzsMnm7f3aPvz8kPn5PkZtyNvnc2OQ+TndFgR+Jicrcu6EBZPx2kzn/ts+Nmv8MbF2LNmGnKQXC2WUlwcn2US17ZRvenHx2U1rKTTNzuPHXHSLB1sb4g8j+AHqbUFZKp1+T55kG5kig4ZD3101CySwGiSOVk+VdkpC0uUV5OzHRx1Wy4whVIuyWQiXGFHJCuoSC/De7ie+s6SONDuchegYpFGFtmxFxqPMY5BDh7snkOcvnOEN9+psTlOuLKDLSbpoJSN7AUACPwCS1xH3r1J3csDo11Ie+FEjIM3m5g9jkPS07nnXDGFQUo29aZk+Lq8OuSQhrgG+DXNw1e6wVJ2dhT5mpj07XspB3+uBHk2ruwmcyOeqicRO/wOOLjjnKM/vytJk9a+pCIi0CYhg0tLRNSXWCmwESw4Q7O29VxrhvoS0NFk1OIkVR656rnW0+s6JCA6SnmNfNJitSOvsjogoQd+QWQt6VKrmJjBhvoQ8ZSZ0Tqom7kKhsHserd/d3aJF0tPoNtscMn403a66y7eqvyy9IR0+EdYuC81SXkJiNbQTre9SqkM/tZmJius3IHqyvF1jpVTS/Pjwk/14dsmIXXLbgfghRHnfvFfYFQpErucqZKI3YvSdtGTaEhh4UE2U3fY/ElF0shZ3d0fkhxwwSTuzqyGeTCL+gwtDex6Csbp8s2pm5zBEeo5tTwCF3cFJKsKzMjeFcEcee6clmXZnZZebp1nsgPHHJz8slOGNKICSY6GRwPHbZYvPfDt4jjzO1V2N4/I9yuNNYjAh/QX2708NtfptLXu5Jum1nWHynTXX997ZtZtcUPeDH6+tEBlc/fWIFfaOuCQLiBZ9snqBkfQRPJHmXSkoaR3VLSwE2nPnkdLfjT7VktLfBSiqewT1OO+CcKt11OmiYgXjj1tmFtrT1jqRlF0dt1futHbmM4pVOt5+8VEFsnxl/Q/7pcOCcK1XFGAJgUnzvDa0iWtdTikvrpyncgwIXNulZizwqOZpksiTuIGYH7Y/CrRKw+KRS4zwA8OAxeXJkPIJ32VrKHDigWGZfefVLTNisJ+Na+zhVH+ubX1QsLgSPLjF1qri2maRJXSrVa357DouOqU/rHOostqPFZa+Avra8/0/Az8jnV3NovfEdbgjWB+7/Ytk2ZR+9nNu8KF2I2qmL4lKm3EzYFxdFBgtzbBZBoLDqN8cVA0JHSsoP4WOuMUVpIGo4/K15eQI3doOAcAmS8d7zUqeOGefHyzT8h3ofacY7DnDZWsadqVz/1iXvpdZrLXJn08XLp3PCMdMOW7/gOu1uKwD+VgqpUcDgqYv/VC5lgvyYP/Lw8G8UaJFuH52IfKe3GDgfdY//x6Q7HzIhe7VpvsnA7KnAsujv4tea5BhMmZvI7RKuNWdK5vcUGAB6+vUBPkBU0ePud4RPm3L5d3Jda9K8otbsU9J2nSZr361LpVLY/sfRMrOM28lZwghtdDQwUsb1yMmtyMmCcO++lM36hNVa0NpqzZ68wKTBdwTAQ/sjkYWwSn+cfQwWutDDw/d2LRPs9ZRjjs/ZnFms+JQCCY5bnsWbPLDMJA9CHQ7l8uF3z/tful1QtVb4fXfyFTDRj2UV1gZg2X1YGtuuDSaKCsdp/U7aEeKAdUHE/EbONN3eKJRiyfN73RBTECzIuwPbSSA7U176b1QYoBb4a/xDze2sjUy5ZdSv+oU2eCtrGSH0SAVGrhFzg6lyzfGCbcei6Kzzu184CAo69wP/UKSzyUftqQUETOc9nWUMpHjAgBaOKvzKoYdX6TqXgWUyE9Lbhye28vCPOwNTOTs3g6GOCOD8OU93fMC+cSNnKT5yKHr9n3aw+3vAlPXFI2lPV551ID1yVIrZGLomCfzmitgEXi5k2AUFJSsaf02EgVC+71A7U8vSwONjOfjA6ZogPJyDKVMKyjfBG+ye+VloX1eL6W49rb8zWhngjhQXYnwZqKoRp2UYeNifx64U6xfdTB0jHwN8h+YTKiCoZDnb4vz1c/pKXvBIrSPjJc5YPcoHogvS9z69PJMSAQxUch8a4Pfk4O9iIx7FOGEnlQdk+4j0+3bXnAFpECyYtvteHxks9YikrYzBqkVEpFrdnE9RuEupcJhIslPB9RetS1VVccRizWVwcJ2HGFycrEvXvR9gFb2KBBCRtzPVbQn5OPPY5W516Z6zc2dPELHfdxaRteA9hR43kyVTJ21d9DFZ4K/sqwTZC3ubXLozHhRTAkaXmJLom9IBlNjxMtL0dcbvPNrjmdfUsA8q86oa5yxSSnV0o/+ewify/hY0W8Dtjc4JgAKoleK0JJc7y0iMJJGphFByOlKhTQ/hKcnC5QspOi04uyuUL+gdsDwaeolzHolL4v5eHnFp5eD+6bdg+PxFTDAs0MSDihbASeB7kLkiRq4XnSiEPVpGAxXAdXR5BrqdjVLf+VbIVWSMt8nivw8kQSBbn9wa6ifzs7uCJeGefeSZtt5jasqp+Mx4udKbN/NBFngnKwxInu7ye61AL+16t2zXtfKRbS7Z1MlqkLzxzStkNDdqEQaRTUr7Uhe3d7j8hY4xrG1uwgshksaL7IWAi2wn9I4w4PJ4il5Uid22V9E68i3SxT7eIihdiQF4U1viw2awnB4jMGb7gOxwRYWE1zHz8EybfJoWu06e0gZY0UH/TCwVkiSOftIw16LM3qx87ZRZ7r7wErszakKGYmGZwCBGcIaX9baItzCVN6VCSaqfxWL04AHQqCJjj9evnlYN20nHwxUqUcOWeUM3ZP63ZQYJkNqUqxRFgLhx29fAuQcQFaIGsXe32vxqvvI8NtAgbhvq0nrvyB/D3+8Tfu4x7jwb5kSL0mSjlg52pZniOJ5+sWFSL7pg/q6c+slpasWt7i4zAvhn3a+uLdyCU3iMzJFnbwNfVDXKSm22ErU6fyv79lHyfFMvlP9HhXlXVNFxaFJeviv9xX7DPRu+1Da4aZTTcNt1nt/mMDNz85kS8Z/8VSYaag3fN64axWyI39hEjhwbNWwkmoQlkUfTO9nvt9i5w9/yLcKuunzYxu9O6972gsuCHqMpSteHvQSNec6s8s7z5xU68Z1Xb3Dt75txePiK+VHGr6n0HFRyjeVw/7k+l97p6hxov+vqs3138q3NMMceDcc/xH+YJNsxYgxw1FfyZP75+dh/lwkjHAZqW6uP8YnWXF3QRT2BviD+QtGWDwMu05I193FjbOUHy4eyFTcrbwWd/czMxePZBYlYWEg+F9AQkHly8/FlCkDzlR9EIceBIyctkdMf4QaMKD6by5EPVnXwDgLO4pnBMNQQfDF412CpYdb2ND1ejBKL5iXIfAkJWXTVwHbsmgMSrB0ywwf3ZHScXh70dMdg70vDWFFa0EXJZ8KL1QwtTOBk16asc2FdeRI6XjqeZ6Smrx6tBK8IJ7jRkaN2+iRFl56xMxhNfnfDNLTC/L12+ySn3AZWL/prqcjHDP3I2gSE6TzA6hwaoSo/nBh1Bky+9JmbtymcfEnJfP0CEqmjeYVycEIjjG+mWG49Oq+es0wSa6+Ge9RyVOz8/wxHz8AGitevuYGP4ARpBmLThVSvyj9i8JuaXKIk+OaAtzc8IF9nyL/jLhAO3Z+YQGm4vWXIktF1pPGObh1dYnJSgOLlYiTMRoE1e8Fo7oMQf4vPr7e3Pyi9IFfDdMXW/E13rD1IdhKEvOGr3+9AfTtWeNfayNqSL7vl3nmpMDiWFD+ddnvLsVq1YLnfrH8F75f/mwKba9r29vqFmXaf0t+pb/RtGjk+PXy57ARdLgGYxf8XUa11y147ldf+v3yi5LYk052tu9dbGnV4W5fK03ynxn+feKFJqt+AT082/9s2zTOqeu7br3f84OJi5jtb/TwomRH2xtQ28ap0TCfrzcsYOIiFvvbZZ4bU055vdnf54fDeXVhwXPRy6Aug/p/BKopUZ6cm5O5v8HXAlmuz02TOLPFbNhE5XBgUmJRkCy2lqUAnD00mlZRJAr/YOxLVYXqUWi69E4wNSMkjKnKJqnKkTRwFO2gMrku2nCklDeCbfC3Xt2M9mbk8JupZz+yfk8eBz5IesMmU7KqBz/lIOZyNgoIq+97Gjfku1bq0R2Tnr+Sb1SbObycGH7Naix1Cdej1KLxu+oTh1jc0d9305GSi8QUPNaE8wM4MyhO6Mwz+9qz8Ry3/TTRiBylXoqMOH/DxKX+uYL+f9fIdgfGSfE3YHvWx9lsOYJMgDaoQzKDs8Y87sD1JjQmlA9cPz8g5u7/xLyKOrS3AROAbt7/D9dh2a/PYo37BgX75BOrZKq2X/wAQfKwv3vSdtsc4WR2/HctaOEB2KbQ5KezA6SzLonS5DdouFbbKxrIZwgzNRTbUsdL6CX4G8yNSRyyP4RDgY0dhl9creKRUOwzO3m9TOLeW/dexFoZUoWP1gYdKxKbNFPB0bKvmhhqOUKqOO8hjlLH4bVJ+qnnL+OlGF21UhzErm0j4nYZOnG/KYfQZ1xR8uTOlp1lSn2eQSw5gIq0gyCAxgnwAhoZWjB7Knt2X4GqqiR8vHOr/JIcBa7VbmR6cU0LYybe8C5lfcIFT7hzb20twecQhskBc+/DSwApNRokl7H5rofgoh4BrhCLWbacanbIU8xUJW78Csnxz3DIeSdDTm2oFQGlBjEBUaYXV4tbNXSgnzzNRT9saDnspdkwmS2bE4306RQDpxo1YKjXwUFHbq4BbT2kTYeMtEDDL0mrCO2fnpKff4xPhwsfvLj1pwoJbwZTYVCqBEOIb+ttP09cJaM3nuzVYTz+Id6QfDxZfEvzJHxPuxFO8YnRvqbOqY1Ou8NkutSDvf32+FxRSr8ICBpaEBlk8DTkHqjJL+h02Olj8N2hWqUKCtGxQqrdsyQfJXGrElmBMaz+S7d/254mhCYcHn+vJeldgi4sQYeXMArjaRT4vu4Wl1RqOaa6VgiUVJPryy+F71NQkDsaAYNMzDjE7ugy9KKG/mb4xHg6i8w0Mh1PcqjtVYiOsdFZT6CY+JU30ijPtcHRchIsIbFuM6T/kwP861oQ5Wvgupl08TtG3FH76H2AFvwGdxRKenOUyWYgQ4LRpp+K8gfImQi1HUj00ds6EF+Ep7QU4cF+HSUwWMSqhBo8L3/dcjP1DSBP4wczvyg/mLqtG4LKZNqUhNhuXpxQbiASIyo+sTNfK8SAZ4Ti7/sI4BaU+77Zrpk8xQMiW/6Trf05LvvfNtHLjy0/tvzY/z+PdW72rmbUUPVmMh4LGjDrDWDxCQXEedsYqMHaR3cYvEoD+uHCPfG6bF42KBcxrp7iKBEuOBEVxSswHBqIOzygGnAGN+sT/yOQqqtsbrE5quezIUJUCRPs1lt0ayM+k8q7/9eQzJObF3I9vJs2N6q4pvwhrccQhsIz/v3i33+P7aIeP0ZzamjK7rPPBrkhUfwtQPAJNbU7Xyr6BahW4t/SY3qgi1sPiP9P28Cl/5e2gS/suMnbFj9tu/g2RfHeKEgV74ZF03o+mz287e3Oh0ts0fivhI7TscwWrO5MRpVghIvWib4l6gN6NkVC6m7waduslPaBG76ZXfVP1SXsl6DJd0KxKU2nQdx7fLYwbV560d2rYt85Ra7ojEPIaZAldxtLN3ABpVdAWiuW2ASKuG/H81xymkmA8iX2gfRslLkeD4zajEcusZFW7HtqmZRlUpZJ+e8gpfu5Zi3tSv1jon5E6NxITpA+78CLpRPRgMMcpOGBBtVUOLVqlndiRROVKyeG0pnSSiWTK2w6ZDs0J80WN3TEd0d4BbeqMN65k2jkRrfQQaWmCm8S+8M9VN9FQYgFDMcxK6bJG5AgLpOdPWCXJJTY5+M2bXGcTEb1sJFbewHVedGN4PEbgzynY66pfgNBStjed/CkP0lOR8vLghkyixER3/qH3xZ8eI6xTMhoGX16qFLB5SS+hBPEqKrOghqZ6saWkf8RkGqhib/bRX2slyRdlY+fxBQVIYgMsqtMyhKcXMPjJKEyYQ1LsWqTl5kpMhGdlm/gNQms0iXRhURTq/Z2B4hnNgSIGjA/PreKF1pP4vR0kGeOwkdtNHOS5LdMqOLwhaiKAngDnJshAyFMDF4uyri3Xc6ciVi7rXtmJkg3diYeQmGTap2SxT0PMRERSIhFBDKidiN1dClzvnUbVwIyzkpITKdVuE/KAcT1S9YgLCbIFVL8JtKPRDan6miR0ipq4CZiGxgbB+smx1Q6/Yxwkz5AFQcHqpK25FOTzmJYl7lMx9MUsBGOSxFKQY58lvFsbj8DZtDXqL6EbKbIc2WTnJa+bwd2W4NWMGw8Pv7CnRqiKZMz97jm73sCcmPo7Hxs38rEaXPXbmyP+cHuMKuakm0HEoXku5OuSKXtwpfLAvCENi5PZKoK9frjQsKQi9bYOzUAPLa3B3p59bsFQhJypRHjV/R6WtTb+eor67ZGx5SleM2CrgsBSeqlsoAWaInHlmCnXZwjzYpBdACYBCnT1HSlNsW/VYDMY+ada5nvru13bUlbvN6fmXCNm25hzr1y4yaEhhExLWUaWwMTrb1YbQdip81NnKQfRSYc4f+DUkYHoeimNyjcXNg9iBoB2d3kx3hFeMOWGZ+j4SpTB02Q/h0R49mKNAfnBxs6KkSsSJ3BCPG7+cYovf6UN/glXL0Ej6XgESWlT+o33BG4NCFhqxqab0/lC7dT4hLMoZZjTqFtfQbgMGf+tZSKoaTLQx1kGAWu3o7ynKXSr6VpuWf4h9UG34JkCsl0w3E0WmmoRQCMWa6Hk0pumDmvteEJYU43olaUOrnU6puTeavHXwHjljg78pMxWeKQ2w2nNVy1jOjVOtG7ZEzzw64tsfGSmXudSwqEYDmfqDimnlNbi78NnljiRIkH8dyhz0bGkS2ZbMPpZ/OPyEGTwoqXJFCOR6C/Zs4BLgcFABG1PYXkpZTrJk+5dr3VnX2XEie0o9sKKeWQMRcuM5/L1ekTMJg+e4a8WlWna+pWaAh+8c0ZusUlXjkCqgOyojz1c0eMZKMDo1FSbg1YYOTMoN4fslCzpczyeyOeWQ6IRvJOAn5sUkDJkLAUKOD0uPpIWrfwUtMheNP1CAJo1675JItzOFeCYGBRM3yv0VLH07R5qEPS5cldvll6urQGCWoGiWeCLR9saeqcehuqueTKYnhTcY3G3HN9cCtGk+/KAKnNDFgTlkIUUiNV+BRj8P+AlzoF9ZXQ0vTQekLoFEFoRyoi6t1rrrWcaVEU925Yvw7Y4bqUcIyk/HfJ6TIpy6Qsk7JMyv82KXlCIBjBOQbLmcf2/4eEXo3W25Kde0H43BLHDz7sIUI2SVpHJSwR+6eFTgy9PG4osN928bOU524Oa10RflDXsMRaLHQZZ0/uvL3y1hLHzPc/h2aYChz3IC3hjJQyIyr3cOmzWsLD3XqvbXVv5U41yBInYSWINS43hR8Y5izBSKspmZy/+CTTKpZIoBKG3XZbChy/bbPESdqcsKRXDy4IW7gsIRANUFX0/ZU7X+QucZT1lS7+JJe9SoVLlHlIlWhzGz7JD8cXz95enMwk7+Gydxn+ZfiX4V+Gfxn+ZfiX4V+Gfxn+ZfiX4V+Gfxn+ZfiX4V+Gfxn+ZfiX4V+Gfxn+ZfiX4V+Gfxn+ZfiX4V+Gfxn+ZfiX4V+Gfxn+Zfj/C+CvZVGCjuqyPo9RXmDIRPKk4CS/4x6cs+OClilf+5WGYOff9hDOyxRxBcLzS+vRik/Dhzf7coH93H00FPvh++CMnjpeX7LQqeea2zNiK7dxuVAjGZ+1hvbY8yiC9x5c8JOumOfqjPmN0kTscNbCVqrh0r/1C/jeNIBvTM0hYlsIYQvfiZ/ar+L2/dbH5Hs7hlXtnsVHLPFWlnqITIOFH37wNPy1R8D3RgGC+fUelKu92nH8aT8P2PM/NIzdK6uzd5oZxl744e2433q//ej4ULw+ptTs7LDMBo+fBzy96teOC9/aLuh+cudMu6/OOvVr994VqxR4vDvL77gU78wOCeqZrtn302PW/v+ZDddPtd+/OZpX+9Nn0f95Recver8A/+3xcyffUsHfXn78/uJk3X4Ru9wTAQ9za0dbflvQosLgYZ9MmxsrAuqzRo4C9efaUHL6H6NEZeQixjF580i8JEpVzle3T/yYIuqvueaFzzLe1J3NDLsCbTUH2rQak6dQ7A+oY9C2CrbWfVnECMuVXDFaGbq/aWauAxs5c8l95lLe2t0EvTBaKBnS3wEUKnTW8F6Ih/++j5Mtqu6UrbMB0dFpibjSgDf6OOQ+Yu0/uzFPBq6N9T8kztHPJdMSjsK8Hojdk9SUCynTQiM577YbhMUTzXHscSJ7fLDFnT3JQLLSsbPp9UFMXFAvLJJJBmI/uKB7s9R7no9e2ugWmkPPmm317bOdH5raQLZ6o5H5mM6ET6X3wzoqxqfCnx1CzXeG7wIyB1aLDhdOlWWGU991V409I3eyaysoUEro3hPf3910OFfbfouNtmgvxzEJVCbhvYwq7vQt39c95EpKDUZe1ht5c0MjmQDTcAXtU0L3M+D9IRoJNd5MBZTupB55K39CEf4fbX3EwOrIgfdYdAYxrUcz/gGcX/qvqSxmc1b1LOeBP/8GSmV8T+SHuMgP3kKS+MY0rX240mFFFxOtFyuvznAKhsfTrtI7A6HAYTlzF38XY4fCR/Y1KWMvXe3l8BSsb5lIleuV791L5KVuZIaSEk5up6nAOh82P9jSmI3SySRnBs0mrwftht/u0Apce/Q9PW2m8Z+97IjDyeI66kmW3mCBSO2w03nvb+C9xmtPtK28bIftvCI2eJBZZcnsCRB3aoRKcpI+5ur5qgidJD817rkj8aTubByO13ASuM64G5ODHK9BVcSWrfrQC07wD8zMi0ZWdTafby5URoH7GZez1EdxX0XKVpCkt64IMtE5rx7wpojBlaFZUmXfw/rs8rWg4FqNgJ5oxMmPYhKD0+Ybk/QOB3v3uqb4qXY46IuqD6IQRavupw2Uv90gfqi0eOvThCHac2N+obG3kgHDz3ODCDam9D6zXnett+G7VMY7w2FotrX2vondwWddH3GxraiiFvWEQvKHE752ifaU79MZ3LS9VxJ1suVcI9ytR1sVjk0ucGqkRCNvGZkqT2QbmeaHFvUbeLL4G99VFsy5T74DQKuAH/GZVVLe+dunW+TJDh8x9DOnmXbWZ54dirCIoJJf4h9NzwSSKYWR8YF6pihycL+G8/T5qjnQ9/eRST6CGlhV3ByDUPBv7xtqruhcJElRybm04l2wEU5WAIDvm7+tZyR+poFyAFnFeoIIMMLtUIhGtnCqp9pFa6rmntQMQ2SsYEw2lcOeuH65AD9Ir2LduNc3+vzLDBxA2uxzFRSLUDnd288dv+OMAW37ifJRzPkqefL6aGTo4eZcRlu8mEKfP/maZnRvOOhtpn8SbTLZJ7QEhkLOzE0Wte3qVwA7DofueDGp2lbCaIovKmX0+JGJNWY4bYXyGpQ5sCWm7yqtCjtfFacKG1wbh3YLHykOmayd1jtjb1DB0E0Ca+P69rvM3T/mjHpFqczaMZrt9rVJ24mB2eGs/hprqD2WOF2bpbK5hkrtJjJmiQi2nSdu1VpQO7ZEdS18oqxHd4tzKL03stncnMBybElTM0tuY586zGR0Zvm9neqUgbJXn3yt/fQSPXJ7C5puEi9ONOe3VDl96glu8rk+Gt8Qlup5kF+sBdzOvTDbBXq5Et0K39U/PnUNP3k7GslzCwYwir97REc5K4vVlUU5Fej8nsFkak07kPiy9vdn4jHsyvJywRZ8ybRWb2SXqvPoP1Zf1vBJw5pl/47OrA3ZiD8N+DcRf8aSARlxl9W11TTCqYR4N5icrzyLyH+R4wZ64XZsQ7mqQTmhfNpygN6CeGFaQM7eTOuKTrTDCol2B2Be3YXDZ09kqbzzI6cSXdfKksqEtAisg8kFaLlGcEufWcRjYmgvWjcV6vkswPLW3B2AQZ1bBKU05P1HGgcf7K071aqhSfaKe1qpOd4bnnED2AcxoDlYCUi9McLxWq/FJ2+fSntc1Nj7EN2jynG8a3eq8YuU+AgGTuXYge/4sgBV4T1UQ9r8+CR9RnZSEzGliR0OeQgeTihqpN6kyOCDcbhKLxem5rxOdypqfNYLpptagRvCUNRx5xs6yPutXIN65aYTe9DnkUX4MPIYTYeWS2a039Xr66l2j5UnpxrhpA6Vu9NXWd56X/gqF9iq8me89UDv+ouhzc2TZGjWfG/bYXbqPfPNJnsuCG3oxofjHZhVO5vi/f2BNOnAKbRd2eggvRJL1cVmun9xIhpi1CtnRqhgPO5W+FHMvhuo/kEreAM1hZKRg2ug3le/z5KrYOvlU7YGbjF671SWmdha2d6BEbEjhYzO+Lk7s2vh49dFMWekgC39Ogqv41F2qJSDb2dk2df8u+cjP/csKXBLL5leNxK8bo+IzPwWqZEz8/HN85XAczmRoYX1KJWgiAmwrEMJwp4foDLr3q606X2fGjhPLpDB+uY8Q3wGEt2ZpIIDyLLk10odAR11Z5++jUYOUePF95fI1qlccJCDjjPqy4pLeilieJwZMzC4mV+vyiaYqN1DbYLAKTM2RrjKqXIw6V8ygyD1Ln9Vul3/ELR4GFKEWrPZMY7XgGWTpdQN2qZ3GOCZAPRB5oCe5l9BCR/Pog8wi/VSLwY5VlkmY9arha8GjFESryaZSVQ+N7fgsjK4P/1bI3t7wXDm9WtgPpMeRXHssOxaEGkMwWvPV+gq7Gxk2pNdLKKylcuemiBcre2wXlTdWUzRJc2IaGQF1Q5fFkPuDBx5KK9w+vQbX3gVN7y5appy8ES1YFigv8eeVKhBBVq1tPPIk/J8V2gyZBxzUKLm+bz36Tf1lFrNr65qoFBk/MaDItRJ7Frcxf36zobiaw1a5BWUyBS4bDu4m5AE1olEpzDKEu+xdrcrzdnq+DBe5wiAaJ13BSksPdKYs6qKI/Wh36ClTFXvIAbmYmtk2mvWfkeebJFMU+VMqn7u1yvYMKlRK1XukxhQbQpxX5exFlTG3m8WMXUndTejb02bXE8uuiijO+Gvaa2ymw7v995gvEkfoz9O/eIhxjSKp3UIiuVZc/CCmr980v1U+y30lWYwEqGzOsczttfKpcwODZ8tP7jWkISl+Cg6q8bph6xzVlKtZIOfWOmyg99CbuUEe+cXna9Jq4BxrS46SQjE5mweUtmyO+vvvS/0jo5iwGUfS3oU/hHKR+nPfRg0Bs69GKwHsj9W6fdz2AxgJBOPYJ5AGpLnIg+5zeluDgkhvg0I9i4BO2vkCouZCoHuhslF5Dbnum5G9t+ClNr5f+1/uHmmbrV+8ViNYvtUQyf8BZcGTnjTXLZiwDFsZklQTcm2CeisUhqX5DHs+NUbOYGzTRn+lWIdB+LKEitr9njXKIDHmC1ouBm8HbHOp4bsMwa70VOPs4NXl3iTs7cV1c6NDuZEjuasF7fjf22TBZzvxAfiGjq1lJxDyXur5r0HOkUf0Y3pr9tLp9UDdPorNR26H45UAh84G+EeeZaoJOQQQtLxkNGMlpBBt1gApWZPoERfoJ5b+XxY41f9Kd/7sRdKPL8GRKhpe4dhNPlhjQs5p5oVgxwqe7sgI9T8kNn5QVCy48QDLfrLa1Ds6nLNm6ibu1ZlTHs5vklCFl+dHspWzPNQCHZnthKZrV1iYEDgNwJjPhNIGHJ/3xke1jy5zgCVXU9hOu+t2QNwq0X61KzyZh1L0eN7mo0C6wU6PhbSIPVTXLO5Pq0gvPItcce3hOjkwD0g60PBU2TBrT9yuH7JufhU1R9WNSXesoElt6TVI8fgb8sisT0Pye20nGAtVeDUZMj76STktLm5k594EcgvSK3fLfJVYUTNBQdx74sJBd0yVa7JGCGQW+jgpXQ0MqMnATJeBmS1AfWYNCCHNsjrOw1bbxdjMBNjUBG25irx1d74bcFEUfSQek6kmqrNhI2nKYxY2jw3SXWm3qjw3WTCvK2/ccPxmgafMfXd9UgbVWLVns5KytRoKLb3azRiiKsbK8LWzhOf4ama6rP6G/9soBaon2ChD3p59fWtKLk13NkQKevd0FB7paX6qOM0NZfCxI+Kq6qf3HIQmRh+69/2B/bM9XLlRRvX9oSlquacnK4JePBKDjG+dY0EwDggXx4s7t2QHoqL8Mqvvxx6ljNXxJl7/7iGNnC2tYj5rEgmcgQdeThe3SG+LXr7Flxw8uPhuBZFI9MIR5P0ZLPRnj7P/ewet7yOwP5wV1I7uVd4TXs5XrTDpmc98HiyOApSA373Gtz1MK6HNfnd8AZ8MbzBPt6IrKpUmvP52lR8GBpFnsriMAvFFE7N1nEj010vsvNSDGgSBpApnHpL8tZrudNWiTPdZy1Ox81eBc6K896l6r4l62wQWh5owGDJjQRHUEi5jNz4W+JjmtB/8/6JIBIf9rwGj7HbB4/mdWWGn9azKp8fSv2a6uwUgc29yqoN8cTZyZZHrs6g0I/CSBJVxlzPMspSlwt7d5XadQUyOrR1zHUzD84/P+fjVtU3JtpF+zpnxfgGJ7OV1I1QiHKDsNLzSRUsp00mb8hakl6dVwfRrSrQQN+Lnw1otwjvhVbGztbOhxxF7BgBpMQ+0tyH/lv3IzpVN36751qUPDmyFh/H/asCnfqJrV08rdc3z7a6FfQ3HjOt9XYC7fatbT7o43QRgmVHRUPssR3T/2YV7Kf/myVOmOKma0G7DQPftJibSyk34d2cNhQddKc+c8AejUWnImUvCIFGY5CdkL9YxnsnwGOrM/GDaIyKwlcCL0RVcX31VWuWDqk0A9HyplSXMIqnMaeIQWxCra2yqor2ZI49qqZr2J3Z6F4tcaKBU+RutyGIDkDEvnFXAWi8EPN+vRpA21QxCryMriYQuCG8u8Xuk4a40G+1pYHdkQZ5bL1P16aCHLHvZO6hKt8xpgv2UyJPNrvm+9npGqHz2yPpj7NqwlAx41nuLAxwHlNPZfVR14AEubEuN37FptPhKuECewxYrwzgY69Lwsc8YAg8/DRrYEqL+ajEp4GC/OouGYJecRGNMh+dCADqGszQTpxLC7kgVIYmE/RGHhrBta73lE6g7xsYcKYMEKGc+X4EJE0cTE6zaLtSMw9MOsUe8JcrupTndwxCaB0b101aHfSEcW/4W3acKvhwY/pOpfc3oG6gjbLnM+GHZXe7nmtluhxaDVDY2vLHRJ47a3RLnzIZjZhFE2MBP2yuzTkwa+DnCg+baLhr35V/5zm93uyXlR/ip8bNjZGtd8nZ/RIj8gpWLqV3ww5veQR+lFcKgYtbwGbqgfoNqXMz1LlsJSzdHxs8dfZihWX8HT7XuecnZJQXVBIy9qm91J26FnYyeHd4f5HBVA1Guamp90kTOCtiorJ+tcHME2OmY/uQL0wlcPNst26w5d+/VH5MVkUj37jvBtAOf0pjffT8uTBUofq56KFjvlRlqg99ru38kZeAn2o8rwTl5gghteCtyq2/FpouROVpigFwxrxG028MrA//veca369fRrS1PvQDgj2M4Acc0/z1M+mK8FVXPXXPzfSLVoH+cbpm+esNhV2G3htpEAnvBjw3EUa4wyfPPheY7oTV//K1TGrWYN73P9GsksXdZyZCsBG872fg31Qmof7bl0qt4lJ80FuyBcVZzaB0VSg9xKSt4P47fNDKpPCAR/T/AlBLAwQUAAIACADbpPRIuOq3cEkAAABqAAAAGwAAAHVuaXZlcnNhbC91bml2ZXJzYWwucG5nLnhtbLOxr8jNUShLLSrOzM+zVTLUM1Cyt+PlsikoSi3LTC1XqACKGekZQICSQiUqtzwzpSTDVsncHEksIzUzPaPEVsnU3BIuqA80EgBQSwECAAAUAAIACADapPRIFQ6tKGQEAAAHEQAAHQAAAAAAAAABAAAAAAAAAAAAdW5pdmVyc2FsL2NvbW1vbl9tZXNzYWdlcy5sbmdQSwECAAAUAAIACADapPRI4pBfM/UEAADeEAAALgAAAAAAAAABAAAAAACfBAAAdW5pdmVyc2FsL2N1c3RvbV9wcmVzZXRzLzAvY29tbW9uX21lc3NhZ2VzLmxuZ1BLAQIAABQAAgAIANqk9Eika75cBgUAANgQAAAuAAAAAAAAAAEAAAAAAOAJAAB1bml2ZXJzYWwvY3VzdG9tX3ByZXNldHMvMS9jb21tb25fbWVzc2FnZXMubG5nUEsBAgAAFAACAAgA2qT0SBh3p4QHBQAA3hAAAC4AAAAAAAAAAQAAAAAAMg8AAHVuaXZlcnNhbC9jdXN0b21fcHJlc2V0cy8yL2NvbW1vbl9tZXNzYWdlcy5sbmdQSwECAAAUAAIACADapPRIqok5BfEDAAAsEQAAJwAAAAAAAAABAAAAAACFFAAAdW5pdmVyc2FsL2ZsYXNoX3B1Ymxpc2hpbmdfc2V0dGluZ3MueG1sUEsBAgAAFAACAAgA2qT0SCyqiduxAgAAVAoAACEAAAAAAAAAAQAAAAAAuxgAAHVuaXZlcnNhbC9mbGFzaF9za2luX3NldHRpbmdzLnhtbFBLAQIAABQAAgAIANqk9EiYwI4lxwMAAD0QAAAmAAAAAAAAAAEAAAAAAKsbAAB1bml2ZXJzYWwvaHRtbF9wdWJsaXNoaW5nX3NldHRpbmdzLnhtbFBLAQIAABQAAgAIANqk9Ej4YrFrhAEAAP8FAAAfAAAAAAAAAAEAAAAAALYfAAB1bml2ZXJzYWwvaHRtbF9za2luX3NldHRpbmdzLmpzUEsBAgAAFAACAAgA2qT0SHTznTAtAQAAPgMAABoAAAAAAAAAAQAAAAAAdyEAAHVuaXZlcnNhbC9pMThuX3ByZXNldHMueG1sUEsBAgAAFAACAAgA2qT0SJtte1tgAAAAZQAAABwAAAAAAAAAAQAAAAAA3CIAAHVuaXZlcnNhbC9sb2NhbF9zZXR0aW5ncy54bWxQSwECAAAUAAIACABElFdHI7RO+/sCAACwCAAAFAAAAAAAAAABAAAAAAB2IwAAdW5pdmVyc2FsL3BsYXllci54bWxQSwECAAAUAAIACADapPRIEy58ac0NAABgZAAAKQAAAAAAAAABAAAAAACjJgAAdW5pdmVyc2FsL3NraW5fY3VzdG9taXphdGlvbl9zZXR0aW5ncy54bWxQSwECAAAUAAIACADbpPRILoBvDoQrAABkawAAFwAAAAAAAAAAAAAAAAC3NAAAdW5pdmVyc2FsL3VuaXZlcnNhbC5wbmdQSwECAAAUAAIACADbpPRIuOq3cEkAAABqAAAAGwAAAAAAAAABAAAAAABwYAAAdW5pdmVyc2FsL3VuaXZlcnNhbC5wbmcueG1sUEsFBgAAAAAOAA4AXQQAAPJg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08【商务路演】框架完整商业活动策划方案书PPT模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604</TotalTime>
  <Words>864</Words>
  <Application>Microsoft Office PowerPoint</Application>
  <PresentationFormat>宽屏</PresentationFormat>
  <Paragraphs>179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6" baseType="lpstr">
      <vt:lpstr>DINPro-Light</vt:lpstr>
      <vt:lpstr>Microsoft YaHei Light</vt:lpstr>
      <vt:lpstr>等线 Light</vt:lpstr>
      <vt:lpstr>方正兰亭黑简体</vt:lpstr>
      <vt:lpstr>方正兰亭中黑_GBK</vt:lpstr>
      <vt:lpstr>方正兰亭细黑_GBK</vt:lpstr>
      <vt:lpstr>DINCond-Black</vt:lpstr>
      <vt:lpstr>微软雅黑</vt:lpstr>
      <vt:lpstr>等线</vt:lpstr>
      <vt:lpstr>arial</vt:lpstr>
      <vt:lpstr>arial</vt:lpstr>
      <vt:lpstr>微软雅黑 Light</vt:lpstr>
      <vt:lpstr>幼圆</vt:lpstr>
      <vt:lpstr>DINCond-Medium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08【商务路演】框架完整商业活动策划方案书PPT模板</dc:title>
  <dc:creator/>
  <cp:keywords>QQ158698815</cp:keywords>
  <cp:lastModifiedBy>黄 寅佐</cp:lastModifiedBy>
  <cp:revision>105</cp:revision>
  <dcterms:created xsi:type="dcterms:W3CDTF">2016-06-29T05:42:32Z</dcterms:created>
  <dcterms:modified xsi:type="dcterms:W3CDTF">2019-03-16T03:15:21Z</dcterms:modified>
</cp:coreProperties>
</file>

<file path=docProps/thumbnail.jpeg>
</file>